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713" r:id="rId6"/>
  </p:sldMasterIdLst>
  <p:notesMasterIdLst>
    <p:notesMasterId r:id="rId26"/>
  </p:notesMasterIdLst>
  <p:sldIdLst>
    <p:sldId id="2088197508" r:id="rId7"/>
    <p:sldId id="760" r:id="rId8"/>
    <p:sldId id="2088197509" r:id="rId9"/>
    <p:sldId id="754" r:id="rId10"/>
    <p:sldId id="2088197489" r:id="rId11"/>
    <p:sldId id="2088197490" r:id="rId12"/>
    <p:sldId id="2088197516" r:id="rId13"/>
    <p:sldId id="2088197485" r:id="rId14"/>
    <p:sldId id="270" r:id="rId15"/>
    <p:sldId id="500" r:id="rId16"/>
    <p:sldId id="2088197483" r:id="rId17"/>
    <p:sldId id="1594" r:id="rId18"/>
    <p:sldId id="1595" r:id="rId19"/>
    <p:sldId id="2088197487" r:id="rId20"/>
    <p:sldId id="2088197517" r:id="rId21"/>
    <p:sldId id="2088197510" r:id="rId22"/>
    <p:sldId id="2088197478" r:id="rId23"/>
    <p:sldId id="2088197507" r:id="rId24"/>
    <p:sldId id="20881974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04C94-25C9-40C3-9B86-E8E926463D00}" v="239" dt="2022-06-14T16:15:27.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452" autoAdjust="0"/>
  </p:normalViewPr>
  <p:slideViewPr>
    <p:cSldViewPr snapToGrid="0">
      <p:cViewPr varScale="1">
        <p:scale>
          <a:sx n="87" d="100"/>
          <a:sy n="87" d="100"/>
        </p:scale>
        <p:origin x="133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5.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86B26-411A-40F0-BCFF-C0D4D74FAC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2FDE7DC-BBF9-4A30-A428-9EB6CAD03BB3}">
      <dgm:prSet custT="1"/>
      <dgm:spPr>
        <a:xfrm>
          <a:off x="2310"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Prevention and treatment across the lifespan </a:t>
          </a:r>
        </a:p>
      </dgm:t>
    </dgm:pt>
    <dgm:pt modelId="{9FD4C782-7A96-4724-8E3A-8DB4B52888DE}" type="parTrans" cxnId="{30997D2C-ADE5-412B-9EDF-FBD7535DCE81}">
      <dgm:prSet/>
      <dgm:spPr/>
      <dgm:t>
        <a:bodyPr/>
        <a:lstStyle/>
        <a:p>
          <a:endParaRPr lang="en-US"/>
        </a:p>
      </dgm:t>
    </dgm:pt>
    <dgm:pt modelId="{0DA405DD-1823-416A-A89E-DDFDF7A27981}" type="sibTrans" cxnId="{30997D2C-ADE5-412B-9EDF-FBD7535DCE81}">
      <dgm:prSet/>
      <dgm:spPr/>
      <dgm:t>
        <a:bodyPr/>
        <a:lstStyle/>
        <a:p>
          <a:endParaRPr lang="en-US"/>
        </a:p>
      </dgm:t>
    </dgm:pt>
    <dgm:pt modelId="{0D2E82A4-BB93-4E1E-ACFA-72633964F107}">
      <dgm:prSet custT="1"/>
      <dgm:spPr>
        <a:xfrm>
          <a:off x="2019554" y="612645"/>
          <a:ext cx="1833041" cy="1089376"/>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Children, youth, and families  </a:t>
          </a:r>
        </a:p>
      </dgm:t>
    </dgm:pt>
    <dgm:pt modelId="{D53290D4-C686-4BD4-9D94-BCF1AF86124D}" type="parTrans" cxnId="{4D1C3C46-26D1-4606-9B02-1BE001C0E763}">
      <dgm:prSet/>
      <dgm:spPr/>
      <dgm:t>
        <a:bodyPr/>
        <a:lstStyle/>
        <a:p>
          <a:endParaRPr lang="en-US"/>
        </a:p>
      </dgm:t>
    </dgm:pt>
    <dgm:pt modelId="{BE735DE9-319C-482B-8804-A156DB0374A8}" type="sibTrans" cxnId="{4D1C3C46-26D1-4606-9B02-1BE001C0E763}">
      <dgm:prSet/>
      <dgm:spPr/>
      <dgm:t>
        <a:bodyPr/>
        <a:lstStyle/>
        <a:p>
          <a:endParaRPr lang="en-US"/>
        </a:p>
      </dgm:t>
    </dgm:pt>
    <dgm:pt modelId="{88FEF7F6-ADB5-4839-935A-9AD86420A0D2}">
      <dgm:prSet custT="1"/>
      <dgm:spPr>
        <a:xfrm>
          <a:off x="4035002"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Suicide prevention</a:t>
          </a:r>
        </a:p>
      </dgm:t>
    </dgm:pt>
    <dgm:pt modelId="{78054D5C-AD2E-433B-90BD-F85F6ADBCD8E}" type="parTrans" cxnId="{0B2C4996-DE0E-4689-9C4F-A5693A19FF59}">
      <dgm:prSet/>
      <dgm:spPr/>
      <dgm:t>
        <a:bodyPr/>
        <a:lstStyle/>
        <a:p>
          <a:endParaRPr lang="en-US"/>
        </a:p>
      </dgm:t>
    </dgm:pt>
    <dgm:pt modelId="{9A28D449-538C-4003-B1C8-E0C4B4F96E46}" type="sibTrans" cxnId="{0B2C4996-DE0E-4689-9C4F-A5693A19FF59}">
      <dgm:prSet/>
      <dgm:spPr/>
      <dgm:t>
        <a:bodyPr/>
        <a:lstStyle/>
        <a:p>
          <a:endParaRPr lang="en-US"/>
        </a:p>
      </dgm:t>
    </dgm:pt>
    <dgm:pt modelId="{0EA76A62-E38A-4DFC-88EF-8589AD3B5B4C}">
      <dgm:prSet custT="1"/>
      <dgm:spPr>
        <a:xfrm>
          <a:off x="6051347" y="60773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Building Ohio’s behavioral health workforce</a:t>
          </a:r>
        </a:p>
      </dgm:t>
    </dgm:pt>
    <dgm:pt modelId="{60EA09A8-8643-4CA6-B6F6-23F934A77546}" type="parTrans" cxnId="{9B0D99D3-915C-46D2-91BC-AEA1F9E481AF}">
      <dgm:prSet/>
      <dgm:spPr/>
      <dgm:t>
        <a:bodyPr/>
        <a:lstStyle/>
        <a:p>
          <a:endParaRPr lang="en-US"/>
        </a:p>
      </dgm:t>
    </dgm:pt>
    <dgm:pt modelId="{6824F624-EC0D-4436-8EBF-8AADBDBE6D02}" type="sibTrans" cxnId="{9B0D99D3-915C-46D2-91BC-AEA1F9E481AF}">
      <dgm:prSet/>
      <dgm:spPr/>
      <dgm:t>
        <a:bodyPr/>
        <a:lstStyle/>
        <a:p>
          <a:endParaRPr lang="en-US"/>
        </a:p>
      </dgm:t>
    </dgm:pt>
    <dgm:pt modelId="{CE68AE1C-0B71-4B6F-89E1-8D4A35FEC3C8}">
      <dgm:prSet custT="1"/>
      <dgm:spPr>
        <a:xfrm>
          <a:off x="2310"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Quality care in integrated settings</a:t>
          </a:r>
        </a:p>
      </dgm:t>
    </dgm:pt>
    <dgm:pt modelId="{6720CE35-0C26-4BD8-B02F-2F6CDB60F872}" type="parTrans" cxnId="{5D23AA4E-D45F-42BD-BBBC-38CB59B70029}">
      <dgm:prSet/>
      <dgm:spPr/>
      <dgm:t>
        <a:bodyPr/>
        <a:lstStyle/>
        <a:p>
          <a:endParaRPr lang="en-US"/>
        </a:p>
      </dgm:t>
    </dgm:pt>
    <dgm:pt modelId="{EBAB66BF-EEC1-4CA6-9E5C-D5DC41FE8382}" type="sibTrans" cxnId="{5D23AA4E-D45F-42BD-BBBC-38CB59B70029}">
      <dgm:prSet/>
      <dgm:spPr/>
      <dgm:t>
        <a:bodyPr/>
        <a:lstStyle/>
        <a:p>
          <a:endParaRPr lang="en-US"/>
        </a:p>
      </dgm:t>
    </dgm:pt>
    <dgm:pt modelId="{24DD35C6-5833-4AC6-B9A7-C15B66E7C211}">
      <dgm:prSet custT="1"/>
      <dgm:spPr>
        <a:xfrm>
          <a:off x="2018656" y="1890869"/>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Helping adults with SPMI thrive in communities</a:t>
          </a:r>
        </a:p>
      </dgm:t>
    </dgm:pt>
    <dgm:pt modelId="{DDE64B46-A8F1-4513-9B3F-0060F6056ADF}" type="parTrans" cxnId="{4DC58413-6DD0-41B2-A975-118480C1A573}">
      <dgm:prSet/>
      <dgm:spPr/>
      <dgm:t>
        <a:bodyPr/>
        <a:lstStyle/>
        <a:p>
          <a:endParaRPr lang="en-US"/>
        </a:p>
      </dgm:t>
    </dgm:pt>
    <dgm:pt modelId="{B6271FEC-43FD-4665-ABB4-406DDB29D86C}" type="sibTrans" cxnId="{4DC58413-6DD0-41B2-A975-118480C1A573}">
      <dgm:prSet/>
      <dgm:spPr/>
      <dgm:t>
        <a:bodyPr/>
        <a:lstStyle/>
        <a:p>
          <a:endParaRPr lang="en-US"/>
        </a:p>
      </dgm:t>
    </dgm:pt>
    <dgm:pt modelId="{A898DD3D-9234-4D6E-AB78-58C58A9C8FDF}">
      <dgm:prSet custT="1"/>
      <dgm:spPr>
        <a:xfrm>
          <a:off x="4035002"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Preventing overdose deaths</a:t>
          </a:r>
        </a:p>
      </dgm:t>
    </dgm:pt>
    <dgm:pt modelId="{53D6464B-AC0E-4960-90C0-5595CCE0846F}" type="parTrans" cxnId="{C7B4D87C-535C-4538-ACA3-611F05DBF54A}">
      <dgm:prSet/>
      <dgm:spPr/>
      <dgm:t>
        <a:bodyPr/>
        <a:lstStyle/>
        <a:p>
          <a:endParaRPr lang="en-US"/>
        </a:p>
      </dgm:t>
    </dgm:pt>
    <dgm:pt modelId="{882904A8-F3E8-4286-8B58-85B08C313395}" type="sibTrans" cxnId="{C7B4D87C-535C-4538-ACA3-611F05DBF54A}">
      <dgm:prSet/>
      <dgm:spPr/>
      <dgm:t>
        <a:bodyPr/>
        <a:lstStyle/>
        <a:p>
          <a:endParaRPr lang="en-US"/>
        </a:p>
      </dgm:t>
    </dgm:pt>
    <dgm:pt modelId="{EFF8018E-80D4-43D3-84F2-C61DBBF60460}">
      <dgm:prSet custT="1"/>
      <dgm:spPr>
        <a:xfrm>
          <a:off x="6051347" y="1890869"/>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Long-term responses and support</a:t>
          </a:r>
        </a:p>
      </dgm:t>
    </dgm:pt>
    <dgm:pt modelId="{7AA8F099-571C-4ECE-B6EE-83AD7F803AA8}" type="parTrans" cxnId="{4BEE36BA-04C2-4405-B30B-8F91D4824903}">
      <dgm:prSet/>
      <dgm:spPr/>
      <dgm:t>
        <a:bodyPr/>
        <a:lstStyle/>
        <a:p>
          <a:endParaRPr lang="en-US"/>
        </a:p>
      </dgm:t>
    </dgm:pt>
    <dgm:pt modelId="{BA7C76C3-16FE-4973-94CF-712121F23997}" type="sibTrans" cxnId="{4BEE36BA-04C2-4405-B30B-8F91D4824903}">
      <dgm:prSet/>
      <dgm:spPr/>
      <dgm:t>
        <a:bodyPr/>
        <a:lstStyle/>
        <a:p>
          <a:endParaRPr lang="en-US"/>
        </a:p>
      </dgm:t>
    </dgm:pt>
    <dgm:pt modelId="{50909837-13E0-467A-A639-E4B2766C733D}">
      <dgm:prSet custT="1"/>
      <dgm:spPr>
        <a:xfrm>
          <a:off x="2310"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Delivering excellent care in our state psychiatric hospitals</a:t>
          </a:r>
        </a:p>
      </dgm:t>
    </dgm:pt>
    <dgm:pt modelId="{AB7C9291-27C6-4443-9C37-408D55EE3B41}" type="parTrans" cxnId="{84F40D2E-B474-4B9B-BC56-0C3BFF580694}">
      <dgm:prSet/>
      <dgm:spPr/>
      <dgm:t>
        <a:bodyPr/>
        <a:lstStyle/>
        <a:p>
          <a:endParaRPr lang="en-US"/>
        </a:p>
      </dgm:t>
    </dgm:pt>
    <dgm:pt modelId="{4E0BF634-D827-4724-8250-F274E1D79019}" type="sibTrans" cxnId="{84F40D2E-B474-4B9B-BC56-0C3BFF580694}">
      <dgm:prSet/>
      <dgm:spPr/>
      <dgm:t>
        <a:bodyPr/>
        <a:lstStyle/>
        <a:p>
          <a:endParaRPr lang="en-US"/>
        </a:p>
      </dgm:t>
    </dgm:pt>
    <dgm:pt modelId="{DAEA85DF-8EF6-48F0-9318-1D87BB8AF689}">
      <dgm:prSet custT="1"/>
      <dgm:spPr>
        <a:xfrm>
          <a:off x="2018656" y="3173998"/>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Transferring research into practice to support communities</a:t>
          </a:r>
        </a:p>
      </dgm:t>
    </dgm:pt>
    <dgm:pt modelId="{81853883-898B-4E77-955C-DC8FCFDAEBA6}" type="parTrans" cxnId="{09DA1EA5-6860-49EB-9CFB-A23E53AF4DD6}">
      <dgm:prSet/>
      <dgm:spPr/>
      <dgm:t>
        <a:bodyPr/>
        <a:lstStyle/>
        <a:p>
          <a:endParaRPr lang="en-US"/>
        </a:p>
      </dgm:t>
    </dgm:pt>
    <dgm:pt modelId="{B9366133-8F64-429E-9F7F-E0606F32DE53}" type="sibTrans" cxnId="{09DA1EA5-6860-49EB-9CFB-A23E53AF4DD6}">
      <dgm:prSet/>
      <dgm:spPr/>
      <dgm:t>
        <a:bodyPr/>
        <a:lstStyle/>
        <a:p>
          <a:endParaRPr lang="en-US"/>
        </a:p>
      </dgm:t>
    </dgm:pt>
    <dgm:pt modelId="{83718644-A81A-4417-B0C0-894DC118F8A7}">
      <dgm:prSet custT="1"/>
      <dgm:spPr>
        <a:xfrm>
          <a:off x="4035002" y="3173998"/>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Ensuring safe and quality care in Ohio’s behavioral health system</a:t>
          </a:r>
        </a:p>
      </dgm:t>
    </dgm:pt>
    <dgm:pt modelId="{9DA3573A-882D-4B1A-8F0A-57B9A24C2C03}" type="parTrans" cxnId="{D5C97E93-EFB5-4100-A1AD-EB5529D62387}">
      <dgm:prSet/>
      <dgm:spPr/>
      <dgm:t>
        <a:bodyPr/>
        <a:lstStyle/>
        <a:p>
          <a:endParaRPr lang="en-US"/>
        </a:p>
      </dgm:t>
    </dgm:pt>
    <dgm:pt modelId="{6E954C75-ED37-4275-833D-B58B57D3C96E}" type="sibTrans" cxnId="{D5C97E93-EFB5-4100-A1AD-EB5529D62387}">
      <dgm:prSet/>
      <dgm:spPr/>
      <dgm:t>
        <a:bodyPr/>
        <a:lstStyle/>
        <a:p>
          <a:endParaRPr lang="en-US"/>
        </a:p>
      </dgm:t>
    </dgm:pt>
    <dgm:pt modelId="{5A5B3280-F1CC-401E-9E70-61761B89B9F7}">
      <dgm:prSet custT="1"/>
      <dgm:spPr>
        <a:xfrm>
          <a:off x="6051347"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alibri"/>
              <a:ea typeface="+mn-ea"/>
              <a:cs typeface="+mn-cs"/>
            </a:rPr>
            <a:t>Better meeting the needs of Multisystem Youth</a:t>
          </a:r>
        </a:p>
      </dgm:t>
    </dgm:pt>
    <dgm:pt modelId="{563F955B-2070-4FF2-923C-5F58F01558D0}" type="parTrans" cxnId="{BAFD545E-012D-462A-99D7-019DA14E99DB}">
      <dgm:prSet/>
      <dgm:spPr/>
      <dgm:t>
        <a:bodyPr/>
        <a:lstStyle/>
        <a:p>
          <a:endParaRPr lang="en-US"/>
        </a:p>
      </dgm:t>
    </dgm:pt>
    <dgm:pt modelId="{97CE9141-CB58-44B3-A6E6-D7A32A874FE9}" type="sibTrans" cxnId="{BAFD545E-012D-462A-99D7-019DA14E99DB}">
      <dgm:prSet/>
      <dgm:spPr/>
      <dgm:t>
        <a:bodyPr/>
        <a:lstStyle/>
        <a:p>
          <a:endParaRPr lang="en-US"/>
        </a:p>
      </dgm:t>
    </dgm:pt>
    <dgm:pt modelId="{8C2281B2-AC58-4EB7-B415-FAFBD30AF68E}" type="pres">
      <dgm:prSet presAssocID="{B3D86B26-411A-40F0-BCFF-C0D4D74FAC0A}" presName="diagram" presStyleCnt="0">
        <dgm:presLayoutVars>
          <dgm:dir/>
          <dgm:resizeHandles val="exact"/>
        </dgm:presLayoutVars>
      </dgm:prSet>
      <dgm:spPr/>
    </dgm:pt>
    <dgm:pt modelId="{DE098F1F-2035-4B46-A198-FC6FDDCF4934}" type="pres">
      <dgm:prSet presAssocID="{22FDE7DC-BBF9-4A30-A428-9EB6CAD03BB3}" presName="node" presStyleLbl="node1" presStyleIdx="0" presStyleCnt="12">
        <dgm:presLayoutVars>
          <dgm:bulletEnabled val="1"/>
        </dgm:presLayoutVars>
      </dgm:prSet>
      <dgm:spPr/>
    </dgm:pt>
    <dgm:pt modelId="{FEB22228-B36B-4A71-AA06-A049ADBF757C}" type="pres">
      <dgm:prSet presAssocID="{0DA405DD-1823-416A-A89E-DDFDF7A27981}" presName="sibTrans" presStyleCnt="0"/>
      <dgm:spPr/>
    </dgm:pt>
    <dgm:pt modelId="{EA8ABD67-C6F7-4127-8FB5-4C019EE6B844}" type="pres">
      <dgm:prSet presAssocID="{0D2E82A4-BB93-4E1E-ACFA-72633964F107}" presName="node" presStyleLbl="node1" presStyleIdx="1" presStyleCnt="12" custScaleY="99050" custLinFactNeighborX="49" custLinFactNeighborY="-29">
        <dgm:presLayoutVars>
          <dgm:bulletEnabled val="1"/>
        </dgm:presLayoutVars>
      </dgm:prSet>
      <dgm:spPr/>
    </dgm:pt>
    <dgm:pt modelId="{1658B113-ED99-4046-BA8B-8F12D04DBC1A}" type="pres">
      <dgm:prSet presAssocID="{BE735DE9-319C-482B-8804-A156DB0374A8}" presName="sibTrans" presStyleCnt="0"/>
      <dgm:spPr/>
    </dgm:pt>
    <dgm:pt modelId="{641869E3-C34A-4C4A-BB6E-5E1DD9A57227}" type="pres">
      <dgm:prSet presAssocID="{88FEF7F6-ADB5-4839-935A-9AD86420A0D2}" presName="node" presStyleLbl="node1" presStyleIdx="2" presStyleCnt="12">
        <dgm:presLayoutVars>
          <dgm:bulletEnabled val="1"/>
        </dgm:presLayoutVars>
      </dgm:prSet>
      <dgm:spPr/>
    </dgm:pt>
    <dgm:pt modelId="{013C79F1-2DF4-4762-A850-7ACCEFB87A23}" type="pres">
      <dgm:prSet presAssocID="{9A28D449-538C-4003-B1C8-E0C4B4F96E46}" presName="sibTrans" presStyleCnt="0"/>
      <dgm:spPr/>
    </dgm:pt>
    <dgm:pt modelId="{03228A34-C691-4631-A885-4ABD2166EAE8}" type="pres">
      <dgm:prSet presAssocID="{0EA76A62-E38A-4DFC-88EF-8589AD3B5B4C}" presName="node" presStyleLbl="node1" presStyleIdx="3" presStyleCnt="12">
        <dgm:presLayoutVars>
          <dgm:bulletEnabled val="1"/>
        </dgm:presLayoutVars>
      </dgm:prSet>
      <dgm:spPr/>
    </dgm:pt>
    <dgm:pt modelId="{E0B734A9-28F3-4EB0-8551-FB1AD701A977}" type="pres">
      <dgm:prSet presAssocID="{6824F624-EC0D-4436-8EBF-8AADBDBE6D02}" presName="sibTrans" presStyleCnt="0"/>
      <dgm:spPr/>
    </dgm:pt>
    <dgm:pt modelId="{E76EC5E2-750C-4EC4-AA29-969C7A04D1A5}" type="pres">
      <dgm:prSet presAssocID="{CE68AE1C-0B71-4B6F-89E1-8D4A35FEC3C8}" presName="node" presStyleLbl="node1" presStyleIdx="4" presStyleCnt="12">
        <dgm:presLayoutVars>
          <dgm:bulletEnabled val="1"/>
        </dgm:presLayoutVars>
      </dgm:prSet>
      <dgm:spPr/>
    </dgm:pt>
    <dgm:pt modelId="{A6CBACEE-B6D1-4059-8CBD-731BD8BE80E1}" type="pres">
      <dgm:prSet presAssocID="{EBAB66BF-EEC1-4CA6-9E5C-D5DC41FE8382}" presName="sibTrans" presStyleCnt="0"/>
      <dgm:spPr/>
    </dgm:pt>
    <dgm:pt modelId="{386FE3D1-F628-4FED-AFC5-9B759D739005}" type="pres">
      <dgm:prSet presAssocID="{24DD35C6-5833-4AC6-B9A7-C15B66E7C211}" presName="node" presStyleLbl="node1" presStyleIdx="5" presStyleCnt="12">
        <dgm:presLayoutVars>
          <dgm:bulletEnabled val="1"/>
        </dgm:presLayoutVars>
      </dgm:prSet>
      <dgm:spPr/>
    </dgm:pt>
    <dgm:pt modelId="{F4DEB0EF-9224-4C1E-BB3A-82FB959C6D8C}" type="pres">
      <dgm:prSet presAssocID="{B6271FEC-43FD-4665-ABB4-406DDB29D86C}" presName="sibTrans" presStyleCnt="0"/>
      <dgm:spPr/>
    </dgm:pt>
    <dgm:pt modelId="{6C0D8AD4-B3D1-47C2-B2B9-26A75720EAE8}" type="pres">
      <dgm:prSet presAssocID="{A898DD3D-9234-4D6E-AB78-58C58A9C8FDF}" presName="node" presStyleLbl="node1" presStyleIdx="6" presStyleCnt="12">
        <dgm:presLayoutVars>
          <dgm:bulletEnabled val="1"/>
        </dgm:presLayoutVars>
      </dgm:prSet>
      <dgm:spPr/>
    </dgm:pt>
    <dgm:pt modelId="{C9C03473-FD54-4132-AE37-10042EB35A85}" type="pres">
      <dgm:prSet presAssocID="{882904A8-F3E8-4286-8B58-85B08C313395}" presName="sibTrans" presStyleCnt="0"/>
      <dgm:spPr/>
    </dgm:pt>
    <dgm:pt modelId="{B4AFA6AB-C75A-4009-9656-5F85EF94492A}" type="pres">
      <dgm:prSet presAssocID="{EFF8018E-80D4-43D3-84F2-C61DBBF60460}" presName="node" presStyleLbl="node1" presStyleIdx="7" presStyleCnt="12">
        <dgm:presLayoutVars>
          <dgm:bulletEnabled val="1"/>
        </dgm:presLayoutVars>
      </dgm:prSet>
      <dgm:spPr/>
    </dgm:pt>
    <dgm:pt modelId="{37EB06EF-3FEF-486C-B029-D4E776E18210}" type="pres">
      <dgm:prSet presAssocID="{BA7C76C3-16FE-4973-94CF-712121F23997}" presName="sibTrans" presStyleCnt="0"/>
      <dgm:spPr/>
    </dgm:pt>
    <dgm:pt modelId="{4E53FA7E-27DF-454A-92B1-A37EC85F1EDC}" type="pres">
      <dgm:prSet presAssocID="{50909837-13E0-467A-A639-E4B2766C733D}" presName="node" presStyleLbl="node1" presStyleIdx="8" presStyleCnt="12">
        <dgm:presLayoutVars>
          <dgm:bulletEnabled val="1"/>
        </dgm:presLayoutVars>
      </dgm:prSet>
      <dgm:spPr/>
    </dgm:pt>
    <dgm:pt modelId="{AA3DB86E-D2C4-46C3-8F77-C10A81E585F9}" type="pres">
      <dgm:prSet presAssocID="{4E0BF634-D827-4724-8250-F274E1D79019}" presName="sibTrans" presStyleCnt="0"/>
      <dgm:spPr/>
    </dgm:pt>
    <dgm:pt modelId="{2DE7B8EA-A719-4190-B89F-1670BDF6F499}" type="pres">
      <dgm:prSet presAssocID="{DAEA85DF-8EF6-48F0-9318-1D87BB8AF689}" presName="node" presStyleLbl="node1" presStyleIdx="9" presStyleCnt="12">
        <dgm:presLayoutVars>
          <dgm:bulletEnabled val="1"/>
        </dgm:presLayoutVars>
      </dgm:prSet>
      <dgm:spPr/>
    </dgm:pt>
    <dgm:pt modelId="{CA21C477-E6B4-4010-A1AD-7D799AD1F1D7}" type="pres">
      <dgm:prSet presAssocID="{B9366133-8F64-429E-9F7F-E0606F32DE53}" presName="sibTrans" presStyleCnt="0"/>
      <dgm:spPr/>
    </dgm:pt>
    <dgm:pt modelId="{E9483381-5417-44CA-B84F-F70D5D681BAD}" type="pres">
      <dgm:prSet presAssocID="{83718644-A81A-4417-B0C0-894DC118F8A7}" presName="node" presStyleLbl="node1" presStyleIdx="10" presStyleCnt="12">
        <dgm:presLayoutVars>
          <dgm:bulletEnabled val="1"/>
        </dgm:presLayoutVars>
      </dgm:prSet>
      <dgm:spPr/>
    </dgm:pt>
    <dgm:pt modelId="{5E5D1650-59E6-4D81-B390-E50DB53692A1}" type="pres">
      <dgm:prSet presAssocID="{6E954C75-ED37-4275-833D-B58B57D3C96E}" presName="sibTrans" presStyleCnt="0"/>
      <dgm:spPr/>
    </dgm:pt>
    <dgm:pt modelId="{C67361D2-0A60-43BE-9284-B7092102145C}" type="pres">
      <dgm:prSet presAssocID="{5A5B3280-F1CC-401E-9E70-61761B89B9F7}" presName="node" presStyleLbl="node1" presStyleIdx="11" presStyleCnt="12">
        <dgm:presLayoutVars>
          <dgm:bulletEnabled val="1"/>
        </dgm:presLayoutVars>
      </dgm:prSet>
      <dgm:spPr/>
    </dgm:pt>
  </dgm:ptLst>
  <dgm:cxnLst>
    <dgm:cxn modelId="{C1543110-7AAC-4041-86BA-1EA02C23DF32}" type="presOf" srcId="{CE68AE1C-0B71-4B6F-89E1-8D4A35FEC3C8}" destId="{E76EC5E2-750C-4EC4-AA29-969C7A04D1A5}" srcOrd="0" destOrd="0" presId="urn:microsoft.com/office/officeart/2005/8/layout/default"/>
    <dgm:cxn modelId="{4DC58413-6DD0-41B2-A975-118480C1A573}" srcId="{B3D86B26-411A-40F0-BCFF-C0D4D74FAC0A}" destId="{24DD35C6-5833-4AC6-B9A7-C15B66E7C211}" srcOrd="5" destOrd="0" parTransId="{DDE64B46-A8F1-4513-9B3F-0060F6056ADF}" sibTransId="{B6271FEC-43FD-4665-ABB4-406DDB29D86C}"/>
    <dgm:cxn modelId="{9ACD4C2B-A9BE-4AC1-BE3A-AB264A8A5017}" type="presOf" srcId="{24DD35C6-5833-4AC6-B9A7-C15B66E7C211}" destId="{386FE3D1-F628-4FED-AFC5-9B759D739005}" srcOrd="0" destOrd="0" presId="urn:microsoft.com/office/officeart/2005/8/layout/default"/>
    <dgm:cxn modelId="{30997D2C-ADE5-412B-9EDF-FBD7535DCE81}" srcId="{B3D86B26-411A-40F0-BCFF-C0D4D74FAC0A}" destId="{22FDE7DC-BBF9-4A30-A428-9EB6CAD03BB3}" srcOrd="0" destOrd="0" parTransId="{9FD4C782-7A96-4724-8E3A-8DB4B52888DE}" sibTransId="{0DA405DD-1823-416A-A89E-DDFDF7A27981}"/>
    <dgm:cxn modelId="{84F40D2E-B474-4B9B-BC56-0C3BFF580694}" srcId="{B3D86B26-411A-40F0-BCFF-C0D4D74FAC0A}" destId="{50909837-13E0-467A-A639-E4B2766C733D}" srcOrd="8" destOrd="0" parTransId="{AB7C9291-27C6-4443-9C37-408D55EE3B41}" sibTransId="{4E0BF634-D827-4724-8250-F274E1D79019}"/>
    <dgm:cxn modelId="{BAFD545E-012D-462A-99D7-019DA14E99DB}" srcId="{B3D86B26-411A-40F0-BCFF-C0D4D74FAC0A}" destId="{5A5B3280-F1CC-401E-9E70-61761B89B9F7}" srcOrd="11" destOrd="0" parTransId="{563F955B-2070-4FF2-923C-5F58F01558D0}" sibTransId="{97CE9141-CB58-44B3-A6E6-D7A32A874FE9}"/>
    <dgm:cxn modelId="{4D1C3C46-26D1-4606-9B02-1BE001C0E763}" srcId="{B3D86B26-411A-40F0-BCFF-C0D4D74FAC0A}" destId="{0D2E82A4-BB93-4E1E-ACFA-72633964F107}" srcOrd="1" destOrd="0" parTransId="{D53290D4-C686-4BD4-9D94-BCF1AF86124D}" sibTransId="{BE735DE9-319C-482B-8804-A156DB0374A8}"/>
    <dgm:cxn modelId="{5D23AA4E-D45F-42BD-BBBC-38CB59B70029}" srcId="{B3D86B26-411A-40F0-BCFF-C0D4D74FAC0A}" destId="{CE68AE1C-0B71-4B6F-89E1-8D4A35FEC3C8}" srcOrd="4" destOrd="0" parTransId="{6720CE35-0C26-4BD8-B02F-2F6CDB60F872}" sibTransId="{EBAB66BF-EEC1-4CA6-9E5C-D5DC41FE8382}"/>
    <dgm:cxn modelId="{9C111758-0FA3-486F-95E9-BAAA6F88056D}" type="presOf" srcId="{50909837-13E0-467A-A639-E4B2766C733D}" destId="{4E53FA7E-27DF-454A-92B1-A37EC85F1EDC}" srcOrd="0" destOrd="0" presId="urn:microsoft.com/office/officeart/2005/8/layout/default"/>
    <dgm:cxn modelId="{C7B4D87C-535C-4538-ACA3-611F05DBF54A}" srcId="{B3D86B26-411A-40F0-BCFF-C0D4D74FAC0A}" destId="{A898DD3D-9234-4D6E-AB78-58C58A9C8FDF}" srcOrd="6" destOrd="0" parTransId="{53D6464B-AC0E-4960-90C0-5595CCE0846F}" sibTransId="{882904A8-F3E8-4286-8B58-85B08C313395}"/>
    <dgm:cxn modelId="{E3396A86-FC2D-40F0-9BA1-E489AA9B2AF0}" type="presOf" srcId="{EFF8018E-80D4-43D3-84F2-C61DBBF60460}" destId="{B4AFA6AB-C75A-4009-9656-5F85EF94492A}" srcOrd="0" destOrd="0" presId="urn:microsoft.com/office/officeart/2005/8/layout/default"/>
    <dgm:cxn modelId="{081F278E-EFCD-48B4-A770-D1A44DDAB4C6}" type="presOf" srcId="{B3D86B26-411A-40F0-BCFF-C0D4D74FAC0A}" destId="{8C2281B2-AC58-4EB7-B415-FAFBD30AF68E}" srcOrd="0" destOrd="0" presId="urn:microsoft.com/office/officeart/2005/8/layout/default"/>
    <dgm:cxn modelId="{D5C97E93-EFB5-4100-A1AD-EB5529D62387}" srcId="{B3D86B26-411A-40F0-BCFF-C0D4D74FAC0A}" destId="{83718644-A81A-4417-B0C0-894DC118F8A7}" srcOrd="10" destOrd="0" parTransId="{9DA3573A-882D-4B1A-8F0A-57B9A24C2C03}" sibTransId="{6E954C75-ED37-4275-833D-B58B57D3C96E}"/>
    <dgm:cxn modelId="{0B2C4996-DE0E-4689-9C4F-A5693A19FF59}" srcId="{B3D86B26-411A-40F0-BCFF-C0D4D74FAC0A}" destId="{88FEF7F6-ADB5-4839-935A-9AD86420A0D2}" srcOrd="2" destOrd="0" parTransId="{78054D5C-AD2E-433B-90BD-F85F6ADBCD8E}" sibTransId="{9A28D449-538C-4003-B1C8-E0C4B4F96E46}"/>
    <dgm:cxn modelId="{7BC6929F-1B26-4BF5-94A5-F46F87B4D110}" type="presOf" srcId="{0EA76A62-E38A-4DFC-88EF-8589AD3B5B4C}" destId="{03228A34-C691-4631-A885-4ABD2166EAE8}" srcOrd="0" destOrd="0" presId="urn:microsoft.com/office/officeart/2005/8/layout/default"/>
    <dgm:cxn modelId="{09DA1EA5-6860-49EB-9CFB-A23E53AF4DD6}" srcId="{B3D86B26-411A-40F0-BCFF-C0D4D74FAC0A}" destId="{DAEA85DF-8EF6-48F0-9318-1D87BB8AF689}" srcOrd="9" destOrd="0" parTransId="{81853883-898B-4E77-955C-DC8FCFDAEBA6}" sibTransId="{B9366133-8F64-429E-9F7F-E0606F32DE53}"/>
    <dgm:cxn modelId="{FABC0EA8-72A2-494D-A72E-8B2E53CD5872}" type="presOf" srcId="{83718644-A81A-4417-B0C0-894DC118F8A7}" destId="{E9483381-5417-44CA-B84F-F70D5D681BAD}" srcOrd="0" destOrd="0" presId="urn:microsoft.com/office/officeart/2005/8/layout/default"/>
    <dgm:cxn modelId="{4BEE36BA-04C2-4405-B30B-8F91D4824903}" srcId="{B3D86B26-411A-40F0-BCFF-C0D4D74FAC0A}" destId="{EFF8018E-80D4-43D3-84F2-C61DBBF60460}" srcOrd="7" destOrd="0" parTransId="{7AA8F099-571C-4ECE-B6EE-83AD7F803AA8}" sibTransId="{BA7C76C3-16FE-4973-94CF-712121F23997}"/>
    <dgm:cxn modelId="{B3965FBC-9D7D-4D30-B1CB-16D600E42D30}" type="presOf" srcId="{88FEF7F6-ADB5-4839-935A-9AD86420A0D2}" destId="{641869E3-C34A-4C4A-BB6E-5E1DD9A57227}" srcOrd="0" destOrd="0" presId="urn:microsoft.com/office/officeart/2005/8/layout/default"/>
    <dgm:cxn modelId="{2CAC41C3-BB59-4A10-8505-3E968DB6F368}" type="presOf" srcId="{DAEA85DF-8EF6-48F0-9318-1D87BB8AF689}" destId="{2DE7B8EA-A719-4190-B89F-1670BDF6F499}" srcOrd="0" destOrd="0" presId="urn:microsoft.com/office/officeart/2005/8/layout/default"/>
    <dgm:cxn modelId="{14C142D2-86B2-440A-A84B-618B7F1CCBD7}" type="presOf" srcId="{5A5B3280-F1CC-401E-9E70-61761B89B9F7}" destId="{C67361D2-0A60-43BE-9284-B7092102145C}" srcOrd="0" destOrd="0" presId="urn:microsoft.com/office/officeart/2005/8/layout/default"/>
    <dgm:cxn modelId="{9B0D99D3-915C-46D2-91BC-AEA1F9E481AF}" srcId="{B3D86B26-411A-40F0-BCFF-C0D4D74FAC0A}" destId="{0EA76A62-E38A-4DFC-88EF-8589AD3B5B4C}" srcOrd="3" destOrd="0" parTransId="{60EA09A8-8643-4CA6-B6F6-23F934A77546}" sibTransId="{6824F624-EC0D-4436-8EBF-8AADBDBE6D02}"/>
    <dgm:cxn modelId="{9C0F08D5-E30E-4ED7-A309-0AC46C563A0C}" type="presOf" srcId="{22FDE7DC-BBF9-4A30-A428-9EB6CAD03BB3}" destId="{DE098F1F-2035-4B46-A198-FC6FDDCF4934}" srcOrd="0" destOrd="0" presId="urn:microsoft.com/office/officeart/2005/8/layout/default"/>
    <dgm:cxn modelId="{BD81E3E2-2E6D-46CC-8A59-AECD61B0F655}" type="presOf" srcId="{A898DD3D-9234-4D6E-AB78-58C58A9C8FDF}" destId="{6C0D8AD4-B3D1-47C2-B2B9-26A75720EAE8}" srcOrd="0" destOrd="0" presId="urn:microsoft.com/office/officeart/2005/8/layout/default"/>
    <dgm:cxn modelId="{8A656AFF-53C4-407C-B139-FF664DB62BB6}" type="presOf" srcId="{0D2E82A4-BB93-4E1E-ACFA-72633964F107}" destId="{EA8ABD67-C6F7-4127-8FB5-4C019EE6B844}" srcOrd="0" destOrd="0" presId="urn:microsoft.com/office/officeart/2005/8/layout/default"/>
    <dgm:cxn modelId="{BCD16EA8-AFC3-447C-8435-040AF1DE04B7}" type="presParOf" srcId="{8C2281B2-AC58-4EB7-B415-FAFBD30AF68E}" destId="{DE098F1F-2035-4B46-A198-FC6FDDCF4934}" srcOrd="0" destOrd="0" presId="urn:microsoft.com/office/officeart/2005/8/layout/default"/>
    <dgm:cxn modelId="{9CAC5DCA-093F-4402-B00F-B81A4EC27964}" type="presParOf" srcId="{8C2281B2-AC58-4EB7-B415-FAFBD30AF68E}" destId="{FEB22228-B36B-4A71-AA06-A049ADBF757C}" srcOrd="1" destOrd="0" presId="urn:microsoft.com/office/officeart/2005/8/layout/default"/>
    <dgm:cxn modelId="{20A8579E-B4A2-48FF-A347-9D2FD5AD9722}" type="presParOf" srcId="{8C2281B2-AC58-4EB7-B415-FAFBD30AF68E}" destId="{EA8ABD67-C6F7-4127-8FB5-4C019EE6B844}" srcOrd="2" destOrd="0" presId="urn:microsoft.com/office/officeart/2005/8/layout/default"/>
    <dgm:cxn modelId="{87E175A6-F275-45D9-BFE6-0C570BBC338F}" type="presParOf" srcId="{8C2281B2-AC58-4EB7-B415-FAFBD30AF68E}" destId="{1658B113-ED99-4046-BA8B-8F12D04DBC1A}" srcOrd="3" destOrd="0" presId="urn:microsoft.com/office/officeart/2005/8/layout/default"/>
    <dgm:cxn modelId="{5072C95F-855D-4D6B-B6CA-4B07BE2DB0D5}" type="presParOf" srcId="{8C2281B2-AC58-4EB7-B415-FAFBD30AF68E}" destId="{641869E3-C34A-4C4A-BB6E-5E1DD9A57227}" srcOrd="4" destOrd="0" presId="urn:microsoft.com/office/officeart/2005/8/layout/default"/>
    <dgm:cxn modelId="{8E1C8221-C281-4B34-892B-D9F88A237F93}" type="presParOf" srcId="{8C2281B2-AC58-4EB7-B415-FAFBD30AF68E}" destId="{013C79F1-2DF4-4762-A850-7ACCEFB87A23}" srcOrd="5" destOrd="0" presId="urn:microsoft.com/office/officeart/2005/8/layout/default"/>
    <dgm:cxn modelId="{C73D7AB3-A707-413D-ACF5-84FAED5AC789}" type="presParOf" srcId="{8C2281B2-AC58-4EB7-B415-FAFBD30AF68E}" destId="{03228A34-C691-4631-A885-4ABD2166EAE8}" srcOrd="6" destOrd="0" presId="urn:microsoft.com/office/officeart/2005/8/layout/default"/>
    <dgm:cxn modelId="{FDB61751-2F4F-445F-A43C-C7519A5529A2}" type="presParOf" srcId="{8C2281B2-AC58-4EB7-B415-FAFBD30AF68E}" destId="{E0B734A9-28F3-4EB0-8551-FB1AD701A977}" srcOrd="7" destOrd="0" presId="urn:microsoft.com/office/officeart/2005/8/layout/default"/>
    <dgm:cxn modelId="{953408C6-C304-43DC-AA3C-D6F405A33F1D}" type="presParOf" srcId="{8C2281B2-AC58-4EB7-B415-FAFBD30AF68E}" destId="{E76EC5E2-750C-4EC4-AA29-969C7A04D1A5}" srcOrd="8" destOrd="0" presId="urn:microsoft.com/office/officeart/2005/8/layout/default"/>
    <dgm:cxn modelId="{01459A70-95FD-4806-A259-77286568E0DF}" type="presParOf" srcId="{8C2281B2-AC58-4EB7-B415-FAFBD30AF68E}" destId="{A6CBACEE-B6D1-4059-8CBD-731BD8BE80E1}" srcOrd="9" destOrd="0" presId="urn:microsoft.com/office/officeart/2005/8/layout/default"/>
    <dgm:cxn modelId="{C93EDC7B-2DA8-46A3-BCE7-D09C5E3D2E50}" type="presParOf" srcId="{8C2281B2-AC58-4EB7-B415-FAFBD30AF68E}" destId="{386FE3D1-F628-4FED-AFC5-9B759D739005}" srcOrd="10" destOrd="0" presId="urn:microsoft.com/office/officeart/2005/8/layout/default"/>
    <dgm:cxn modelId="{2A816ED5-1D48-4B3D-AFC3-C6D8C77B43E9}" type="presParOf" srcId="{8C2281B2-AC58-4EB7-B415-FAFBD30AF68E}" destId="{F4DEB0EF-9224-4C1E-BB3A-82FB959C6D8C}" srcOrd="11" destOrd="0" presId="urn:microsoft.com/office/officeart/2005/8/layout/default"/>
    <dgm:cxn modelId="{F0761418-0633-404F-9397-C9409C6D00D3}" type="presParOf" srcId="{8C2281B2-AC58-4EB7-B415-FAFBD30AF68E}" destId="{6C0D8AD4-B3D1-47C2-B2B9-26A75720EAE8}" srcOrd="12" destOrd="0" presId="urn:microsoft.com/office/officeart/2005/8/layout/default"/>
    <dgm:cxn modelId="{B68F5DC4-35B4-41C1-B890-80CB8B3F8555}" type="presParOf" srcId="{8C2281B2-AC58-4EB7-B415-FAFBD30AF68E}" destId="{C9C03473-FD54-4132-AE37-10042EB35A85}" srcOrd="13" destOrd="0" presId="urn:microsoft.com/office/officeart/2005/8/layout/default"/>
    <dgm:cxn modelId="{702C10A5-D389-4B58-97F8-DDD30828346D}" type="presParOf" srcId="{8C2281B2-AC58-4EB7-B415-FAFBD30AF68E}" destId="{B4AFA6AB-C75A-4009-9656-5F85EF94492A}" srcOrd="14" destOrd="0" presId="urn:microsoft.com/office/officeart/2005/8/layout/default"/>
    <dgm:cxn modelId="{D0E18C65-3C32-4B18-9054-6C832629962C}" type="presParOf" srcId="{8C2281B2-AC58-4EB7-B415-FAFBD30AF68E}" destId="{37EB06EF-3FEF-486C-B029-D4E776E18210}" srcOrd="15" destOrd="0" presId="urn:microsoft.com/office/officeart/2005/8/layout/default"/>
    <dgm:cxn modelId="{2EC5D467-B734-48B9-BB31-D7D1EEFD8019}" type="presParOf" srcId="{8C2281B2-AC58-4EB7-B415-FAFBD30AF68E}" destId="{4E53FA7E-27DF-454A-92B1-A37EC85F1EDC}" srcOrd="16" destOrd="0" presId="urn:microsoft.com/office/officeart/2005/8/layout/default"/>
    <dgm:cxn modelId="{29B885ED-DEA6-4A5A-B461-3E2CBDB6EBB4}" type="presParOf" srcId="{8C2281B2-AC58-4EB7-B415-FAFBD30AF68E}" destId="{AA3DB86E-D2C4-46C3-8F77-C10A81E585F9}" srcOrd="17" destOrd="0" presId="urn:microsoft.com/office/officeart/2005/8/layout/default"/>
    <dgm:cxn modelId="{EEF629D1-6CC0-4442-9796-00BFE1C40CCD}" type="presParOf" srcId="{8C2281B2-AC58-4EB7-B415-FAFBD30AF68E}" destId="{2DE7B8EA-A719-4190-B89F-1670BDF6F499}" srcOrd="18" destOrd="0" presId="urn:microsoft.com/office/officeart/2005/8/layout/default"/>
    <dgm:cxn modelId="{8B0B76B4-C77A-4C95-9BF8-6967D3E73259}" type="presParOf" srcId="{8C2281B2-AC58-4EB7-B415-FAFBD30AF68E}" destId="{CA21C477-E6B4-4010-A1AD-7D799AD1F1D7}" srcOrd="19" destOrd="0" presId="urn:microsoft.com/office/officeart/2005/8/layout/default"/>
    <dgm:cxn modelId="{3112679A-161C-4980-9FE6-D1C1D2DE61BD}" type="presParOf" srcId="{8C2281B2-AC58-4EB7-B415-FAFBD30AF68E}" destId="{E9483381-5417-44CA-B84F-F70D5D681BAD}" srcOrd="20" destOrd="0" presId="urn:microsoft.com/office/officeart/2005/8/layout/default"/>
    <dgm:cxn modelId="{0F063B74-016A-4DFD-B7BD-2617BE1E22BD}" type="presParOf" srcId="{8C2281B2-AC58-4EB7-B415-FAFBD30AF68E}" destId="{5E5D1650-59E6-4D81-B390-E50DB53692A1}" srcOrd="21" destOrd="0" presId="urn:microsoft.com/office/officeart/2005/8/layout/default"/>
    <dgm:cxn modelId="{9A2088A6-7795-445E-BD9F-5CFABCADDE66}" type="presParOf" srcId="{8C2281B2-AC58-4EB7-B415-FAFBD30AF68E}" destId="{C67361D2-0A60-43BE-9284-B7092102145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86B26-411A-40F0-BCFF-C0D4D74FAC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2FDE7DC-BBF9-4A30-A428-9EB6CAD03BB3}">
      <dgm:prSet custT="1"/>
      <dgm:spPr>
        <a:xfrm>
          <a:off x="2310"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Prevention and treatment across the lifespan </a:t>
          </a:r>
        </a:p>
      </dgm:t>
    </dgm:pt>
    <dgm:pt modelId="{9FD4C782-7A96-4724-8E3A-8DB4B52888DE}" type="parTrans" cxnId="{30997D2C-ADE5-412B-9EDF-FBD7535DCE81}">
      <dgm:prSet/>
      <dgm:spPr/>
      <dgm:t>
        <a:bodyPr/>
        <a:lstStyle/>
        <a:p>
          <a:endParaRPr lang="en-US"/>
        </a:p>
      </dgm:t>
    </dgm:pt>
    <dgm:pt modelId="{0DA405DD-1823-416A-A89E-DDFDF7A27981}" type="sibTrans" cxnId="{30997D2C-ADE5-412B-9EDF-FBD7535DCE81}">
      <dgm:prSet/>
      <dgm:spPr/>
      <dgm:t>
        <a:bodyPr/>
        <a:lstStyle/>
        <a:p>
          <a:endParaRPr lang="en-US"/>
        </a:p>
      </dgm:t>
    </dgm:pt>
    <dgm:pt modelId="{0D2E82A4-BB93-4E1E-ACFA-72633964F107}">
      <dgm:prSet custT="1"/>
      <dgm:spPr>
        <a:xfrm>
          <a:off x="2019554" y="612645"/>
          <a:ext cx="1833041" cy="1089376"/>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Children, youth, and families  </a:t>
          </a:r>
        </a:p>
      </dgm:t>
    </dgm:pt>
    <dgm:pt modelId="{D53290D4-C686-4BD4-9D94-BCF1AF86124D}" type="parTrans" cxnId="{4D1C3C46-26D1-4606-9B02-1BE001C0E763}">
      <dgm:prSet/>
      <dgm:spPr/>
      <dgm:t>
        <a:bodyPr/>
        <a:lstStyle/>
        <a:p>
          <a:endParaRPr lang="en-US"/>
        </a:p>
      </dgm:t>
    </dgm:pt>
    <dgm:pt modelId="{BE735DE9-319C-482B-8804-A156DB0374A8}" type="sibTrans" cxnId="{4D1C3C46-26D1-4606-9B02-1BE001C0E763}">
      <dgm:prSet/>
      <dgm:spPr/>
      <dgm:t>
        <a:bodyPr/>
        <a:lstStyle/>
        <a:p>
          <a:endParaRPr lang="en-US"/>
        </a:p>
      </dgm:t>
    </dgm:pt>
    <dgm:pt modelId="{88FEF7F6-ADB5-4839-935A-9AD86420A0D2}">
      <dgm:prSet custT="1"/>
      <dgm:spPr>
        <a:xfrm>
          <a:off x="4035002"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Suicide prevention</a:t>
          </a:r>
        </a:p>
      </dgm:t>
    </dgm:pt>
    <dgm:pt modelId="{78054D5C-AD2E-433B-90BD-F85F6ADBCD8E}" type="parTrans" cxnId="{0B2C4996-DE0E-4689-9C4F-A5693A19FF59}">
      <dgm:prSet/>
      <dgm:spPr/>
      <dgm:t>
        <a:bodyPr/>
        <a:lstStyle/>
        <a:p>
          <a:endParaRPr lang="en-US"/>
        </a:p>
      </dgm:t>
    </dgm:pt>
    <dgm:pt modelId="{9A28D449-538C-4003-B1C8-E0C4B4F96E46}" type="sibTrans" cxnId="{0B2C4996-DE0E-4689-9C4F-A5693A19FF59}">
      <dgm:prSet/>
      <dgm:spPr/>
      <dgm:t>
        <a:bodyPr/>
        <a:lstStyle/>
        <a:p>
          <a:endParaRPr lang="en-US"/>
        </a:p>
      </dgm:t>
    </dgm:pt>
    <dgm:pt modelId="{0EA76A62-E38A-4DFC-88EF-8589AD3B5B4C}">
      <dgm:prSet custT="1"/>
      <dgm:spPr>
        <a:xfrm>
          <a:off x="6051347" y="60773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Building Ohio’s behavioral health workforce</a:t>
          </a:r>
        </a:p>
      </dgm:t>
    </dgm:pt>
    <dgm:pt modelId="{60EA09A8-8643-4CA6-B6F6-23F934A77546}" type="parTrans" cxnId="{9B0D99D3-915C-46D2-91BC-AEA1F9E481AF}">
      <dgm:prSet/>
      <dgm:spPr/>
      <dgm:t>
        <a:bodyPr/>
        <a:lstStyle/>
        <a:p>
          <a:endParaRPr lang="en-US"/>
        </a:p>
      </dgm:t>
    </dgm:pt>
    <dgm:pt modelId="{6824F624-EC0D-4436-8EBF-8AADBDBE6D02}" type="sibTrans" cxnId="{9B0D99D3-915C-46D2-91BC-AEA1F9E481AF}">
      <dgm:prSet/>
      <dgm:spPr/>
      <dgm:t>
        <a:bodyPr/>
        <a:lstStyle/>
        <a:p>
          <a:endParaRPr lang="en-US"/>
        </a:p>
      </dgm:t>
    </dgm:pt>
    <dgm:pt modelId="{CE68AE1C-0B71-4B6F-89E1-8D4A35FEC3C8}">
      <dgm:prSet custT="1"/>
      <dgm:spPr>
        <a:xfrm>
          <a:off x="2310"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Quality care in integrated settings</a:t>
          </a:r>
        </a:p>
      </dgm:t>
    </dgm:pt>
    <dgm:pt modelId="{6720CE35-0C26-4BD8-B02F-2F6CDB60F872}" type="parTrans" cxnId="{5D23AA4E-D45F-42BD-BBBC-38CB59B70029}">
      <dgm:prSet/>
      <dgm:spPr/>
      <dgm:t>
        <a:bodyPr/>
        <a:lstStyle/>
        <a:p>
          <a:endParaRPr lang="en-US"/>
        </a:p>
      </dgm:t>
    </dgm:pt>
    <dgm:pt modelId="{EBAB66BF-EEC1-4CA6-9E5C-D5DC41FE8382}" type="sibTrans" cxnId="{5D23AA4E-D45F-42BD-BBBC-38CB59B70029}">
      <dgm:prSet/>
      <dgm:spPr/>
      <dgm:t>
        <a:bodyPr/>
        <a:lstStyle/>
        <a:p>
          <a:endParaRPr lang="en-US"/>
        </a:p>
      </dgm:t>
    </dgm:pt>
    <dgm:pt modelId="{24DD35C6-5833-4AC6-B9A7-C15B66E7C211}">
      <dgm:prSet custT="1"/>
      <dgm:spPr>
        <a:xfrm>
          <a:off x="2018656" y="1890869"/>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Helping adults with SPMI thrive in communities</a:t>
          </a:r>
        </a:p>
      </dgm:t>
    </dgm:pt>
    <dgm:pt modelId="{DDE64B46-A8F1-4513-9B3F-0060F6056ADF}" type="parTrans" cxnId="{4DC58413-6DD0-41B2-A975-118480C1A573}">
      <dgm:prSet/>
      <dgm:spPr/>
      <dgm:t>
        <a:bodyPr/>
        <a:lstStyle/>
        <a:p>
          <a:endParaRPr lang="en-US"/>
        </a:p>
      </dgm:t>
    </dgm:pt>
    <dgm:pt modelId="{B6271FEC-43FD-4665-ABB4-406DDB29D86C}" type="sibTrans" cxnId="{4DC58413-6DD0-41B2-A975-118480C1A573}">
      <dgm:prSet/>
      <dgm:spPr/>
      <dgm:t>
        <a:bodyPr/>
        <a:lstStyle/>
        <a:p>
          <a:endParaRPr lang="en-US"/>
        </a:p>
      </dgm:t>
    </dgm:pt>
    <dgm:pt modelId="{A898DD3D-9234-4D6E-AB78-58C58A9C8FDF}">
      <dgm:prSet custT="1"/>
      <dgm:spPr>
        <a:xfrm>
          <a:off x="4035002"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Preventing overdose deaths</a:t>
          </a:r>
        </a:p>
      </dgm:t>
    </dgm:pt>
    <dgm:pt modelId="{53D6464B-AC0E-4960-90C0-5595CCE0846F}" type="parTrans" cxnId="{C7B4D87C-535C-4538-ACA3-611F05DBF54A}">
      <dgm:prSet/>
      <dgm:spPr/>
      <dgm:t>
        <a:bodyPr/>
        <a:lstStyle/>
        <a:p>
          <a:endParaRPr lang="en-US"/>
        </a:p>
      </dgm:t>
    </dgm:pt>
    <dgm:pt modelId="{882904A8-F3E8-4286-8B58-85B08C313395}" type="sibTrans" cxnId="{C7B4D87C-535C-4538-ACA3-611F05DBF54A}">
      <dgm:prSet/>
      <dgm:spPr/>
      <dgm:t>
        <a:bodyPr/>
        <a:lstStyle/>
        <a:p>
          <a:endParaRPr lang="en-US"/>
        </a:p>
      </dgm:t>
    </dgm:pt>
    <dgm:pt modelId="{EFF8018E-80D4-43D3-84F2-C61DBBF60460}">
      <dgm:prSet custT="1"/>
      <dgm:spPr>
        <a:xfrm>
          <a:off x="6051347" y="1890869"/>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Long-term responses and support</a:t>
          </a:r>
        </a:p>
      </dgm:t>
    </dgm:pt>
    <dgm:pt modelId="{7AA8F099-571C-4ECE-B6EE-83AD7F803AA8}" type="parTrans" cxnId="{4BEE36BA-04C2-4405-B30B-8F91D4824903}">
      <dgm:prSet/>
      <dgm:spPr/>
      <dgm:t>
        <a:bodyPr/>
        <a:lstStyle/>
        <a:p>
          <a:endParaRPr lang="en-US"/>
        </a:p>
      </dgm:t>
    </dgm:pt>
    <dgm:pt modelId="{BA7C76C3-16FE-4973-94CF-712121F23997}" type="sibTrans" cxnId="{4BEE36BA-04C2-4405-B30B-8F91D4824903}">
      <dgm:prSet/>
      <dgm:spPr/>
      <dgm:t>
        <a:bodyPr/>
        <a:lstStyle/>
        <a:p>
          <a:endParaRPr lang="en-US"/>
        </a:p>
      </dgm:t>
    </dgm:pt>
    <dgm:pt modelId="{50909837-13E0-467A-A639-E4B2766C733D}">
      <dgm:prSet custT="1"/>
      <dgm:spPr>
        <a:xfrm>
          <a:off x="2310"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Delivering excellent care in our state psychiatric hospitals</a:t>
          </a:r>
        </a:p>
      </dgm:t>
    </dgm:pt>
    <dgm:pt modelId="{AB7C9291-27C6-4443-9C37-408D55EE3B41}" type="parTrans" cxnId="{84F40D2E-B474-4B9B-BC56-0C3BFF580694}">
      <dgm:prSet/>
      <dgm:spPr/>
      <dgm:t>
        <a:bodyPr/>
        <a:lstStyle/>
        <a:p>
          <a:endParaRPr lang="en-US"/>
        </a:p>
      </dgm:t>
    </dgm:pt>
    <dgm:pt modelId="{4E0BF634-D827-4724-8250-F274E1D79019}" type="sibTrans" cxnId="{84F40D2E-B474-4B9B-BC56-0C3BFF580694}">
      <dgm:prSet/>
      <dgm:spPr/>
      <dgm:t>
        <a:bodyPr/>
        <a:lstStyle/>
        <a:p>
          <a:endParaRPr lang="en-US"/>
        </a:p>
      </dgm:t>
    </dgm:pt>
    <dgm:pt modelId="{DAEA85DF-8EF6-48F0-9318-1D87BB8AF689}">
      <dgm:prSet custT="1"/>
      <dgm:spPr>
        <a:xfrm>
          <a:off x="2018656" y="3173998"/>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Transferring research into practice to support communities</a:t>
          </a:r>
        </a:p>
      </dgm:t>
    </dgm:pt>
    <dgm:pt modelId="{81853883-898B-4E77-955C-DC8FCFDAEBA6}" type="parTrans" cxnId="{09DA1EA5-6860-49EB-9CFB-A23E53AF4DD6}">
      <dgm:prSet/>
      <dgm:spPr/>
      <dgm:t>
        <a:bodyPr/>
        <a:lstStyle/>
        <a:p>
          <a:endParaRPr lang="en-US"/>
        </a:p>
      </dgm:t>
    </dgm:pt>
    <dgm:pt modelId="{B9366133-8F64-429E-9F7F-E0606F32DE53}" type="sibTrans" cxnId="{09DA1EA5-6860-49EB-9CFB-A23E53AF4DD6}">
      <dgm:prSet/>
      <dgm:spPr/>
      <dgm:t>
        <a:bodyPr/>
        <a:lstStyle/>
        <a:p>
          <a:endParaRPr lang="en-US"/>
        </a:p>
      </dgm:t>
    </dgm:pt>
    <dgm:pt modelId="{83718644-A81A-4417-B0C0-894DC118F8A7}">
      <dgm:prSet custT="1"/>
      <dgm:spPr>
        <a:xfrm>
          <a:off x="4035002" y="3173998"/>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Ensuring safe and quality care in Ohio’s behavioral health system</a:t>
          </a:r>
        </a:p>
      </dgm:t>
    </dgm:pt>
    <dgm:pt modelId="{9DA3573A-882D-4B1A-8F0A-57B9A24C2C03}" type="parTrans" cxnId="{D5C97E93-EFB5-4100-A1AD-EB5529D62387}">
      <dgm:prSet/>
      <dgm:spPr/>
      <dgm:t>
        <a:bodyPr/>
        <a:lstStyle/>
        <a:p>
          <a:endParaRPr lang="en-US"/>
        </a:p>
      </dgm:t>
    </dgm:pt>
    <dgm:pt modelId="{6E954C75-ED37-4275-833D-B58B57D3C96E}" type="sibTrans" cxnId="{D5C97E93-EFB5-4100-A1AD-EB5529D62387}">
      <dgm:prSet/>
      <dgm:spPr/>
      <dgm:t>
        <a:bodyPr/>
        <a:lstStyle/>
        <a:p>
          <a:endParaRPr lang="en-US"/>
        </a:p>
      </dgm:t>
    </dgm:pt>
    <dgm:pt modelId="{5A5B3280-F1CC-401E-9E70-61761B89B9F7}">
      <dgm:prSet custT="1"/>
      <dgm:spPr>
        <a:xfrm>
          <a:off x="6051347"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sz="1600" b="1">
              <a:solidFill>
                <a:sysClr val="window" lastClr="FFFFFF"/>
              </a:solidFill>
              <a:latin typeface="Calibri"/>
              <a:ea typeface="+mn-ea"/>
              <a:cs typeface="+mn-cs"/>
            </a:rPr>
            <a:t>Better meeting the needs of Multisystem Youth</a:t>
          </a:r>
        </a:p>
      </dgm:t>
    </dgm:pt>
    <dgm:pt modelId="{563F955B-2070-4FF2-923C-5F58F01558D0}" type="parTrans" cxnId="{BAFD545E-012D-462A-99D7-019DA14E99DB}">
      <dgm:prSet/>
      <dgm:spPr/>
      <dgm:t>
        <a:bodyPr/>
        <a:lstStyle/>
        <a:p>
          <a:endParaRPr lang="en-US"/>
        </a:p>
      </dgm:t>
    </dgm:pt>
    <dgm:pt modelId="{97CE9141-CB58-44B3-A6E6-D7A32A874FE9}" type="sibTrans" cxnId="{BAFD545E-012D-462A-99D7-019DA14E99DB}">
      <dgm:prSet/>
      <dgm:spPr/>
      <dgm:t>
        <a:bodyPr/>
        <a:lstStyle/>
        <a:p>
          <a:endParaRPr lang="en-US"/>
        </a:p>
      </dgm:t>
    </dgm:pt>
    <dgm:pt modelId="{8C2281B2-AC58-4EB7-B415-FAFBD30AF68E}" type="pres">
      <dgm:prSet presAssocID="{B3D86B26-411A-40F0-BCFF-C0D4D74FAC0A}" presName="diagram" presStyleCnt="0">
        <dgm:presLayoutVars>
          <dgm:dir/>
          <dgm:resizeHandles val="exact"/>
        </dgm:presLayoutVars>
      </dgm:prSet>
      <dgm:spPr/>
    </dgm:pt>
    <dgm:pt modelId="{DE098F1F-2035-4B46-A198-FC6FDDCF4934}" type="pres">
      <dgm:prSet presAssocID="{22FDE7DC-BBF9-4A30-A428-9EB6CAD03BB3}" presName="node" presStyleLbl="node1" presStyleIdx="0" presStyleCnt="12">
        <dgm:presLayoutVars>
          <dgm:bulletEnabled val="1"/>
        </dgm:presLayoutVars>
      </dgm:prSet>
      <dgm:spPr/>
    </dgm:pt>
    <dgm:pt modelId="{FEB22228-B36B-4A71-AA06-A049ADBF757C}" type="pres">
      <dgm:prSet presAssocID="{0DA405DD-1823-416A-A89E-DDFDF7A27981}" presName="sibTrans" presStyleCnt="0"/>
      <dgm:spPr/>
    </dgm:pt>
    <dgm:pt modelId="{EA8ABD67-C6F7-4127-8FB5-4C019EE6B844}" type="pres">
      <dgm:prSet presAssocID="{0D2E82A4-BB93-4E1E-ACFA-72633964F107}" presName="node" presStyleLbl="node1" presStyleIdx="1" presStyleCnt="12" custScaleY="99050" custLinFactNeighborX="49" custLinFactNeighborY="-29">
        <dgm:presLayoutVars>
          <dgm:bulletEnabled val="1"/>
        </dgm:presLayoutVars>
      </dgm:prSet>
      <dgm:spPr/>
    </dgm:pt>
    <dgm:pt modelId="{1658B113-ED99-4046-BA8B-8F12D04DBC1A}" type="pres">
      <dgm:prSet presAssocID="{BE735DE9-319C-482B-8804-A156DB0374A8}" presName="sibTrans" presStyleCnt="0"/>
      <dgm:spPr/>
    </dgm:pt>
    <dgm:pt modelId="{641869E3-C34A-4C4A-BB6E-5E1DD9A57227}" type="pres">
      <dgm:prSet presAssocID="{88FEF7F6-ADB5-4839-935A-9AD86420A0D2}" presName="node" presStyleLbl="node1" presStyleIdx="2" presStyleCnt="12">
        <dgm:presLayoutVars>
          <dgm:bulletEnabled val="1"/>
        </dgm:presLayoutVars>
      </dgm:prSet>
      <dgm:spPr/>
    </dgm:pt>
    <dgm:pt modelId="{013C79F1-2DF4-4762-A850-7ACCEFB87A23}" type="pres">
      <dgm:prSet presAssocID="{9A28D449-538C-4003-B1C8-E0C4B4F96E46}" presName="sibTrans" presStyleCnt="0"/>
      <dgm:spPr/>
    </dgm:pt>
    <dgm:pt modelId="{03228A34-C691-4631-A885-4ABD2166EAE8}" type="pres">
      <dgm:prSet presAssocID="{0EA76A62-E38A-4DFC-88EF-8589AD3B5B4C}" presName="node" presStyleLbl="node1" presStyleIdx="3" presStyleCnt="12">
        <dgm:presLayoutVars>
          <dgm:bulletEnabled val="1"/>
        </dgm:presLayoutVars>
      </dgm:prSet>
      <dgm:spPr/>
    </dgm:pt>
    <dgm:pt modelId="{E0B734A9-28F3-4EB0-8551-FB1AD701A977}" type="pres">
      <dgm:prSet presAssocID="{6824F624-EC0D-4436-8EBF-8AADBDBE6D02}" presName="sibTrans" presStyleCnt="0"/>
      <dgm:spPr/>
    </dgm:pt>
    <dgm:pt modelId="{E76EC5E2-750C-4EC4-AA29-969C7A04D1A5}" type="pres">
      <dgm:prSet presAssocID="{CE68AE1C-0B71-4B6F-89E1-8D4A35FEC3C8}" presName="node" presStyleLbl="node1" presStyleIdx="4" presStyleCnt="12">
        <dgm:presLayoutVars>
          <dgm:bulletEnabled val="1"/>
        </dgm:presLayoutVars>
      </dgm:prSet>
      <dgm:spPr/>
    </dgm:pt>
    <dgm:pt modelId="{A6CBACEE-B6D1-4059-8CBD-731BD8BE80E1}" type="pres">
      <dgm:prSet presAssocID="{EBAB66BF-EEC1-4CA6-9E5C-D5DC41FE8382}" presName="sibTrans" presStyleCnt="0"/>
      <dgm:spPr/>
    </dgm:pt>
    <dgm:pt modelId="{386FE3D1-F628-4FED-AFC5-9B759D739005}" type="pres">
      <dgm:prSet presAssocID="{24DD35C6-5833-4AC6-B9A7-C15B66E7C211}" presName="node" presStyleLbl="node1" presStyleIdx="5" presStyleCnt="12">
        <dgm:presLayoutVars>
          <dgm:bulletEnabled val="1"/>
        </dgm:presLayoutVars>
      </dgm:prSet>
      <dgm:spPr/>
    </dgm:pt>
    <dgm:pt modelId="{F4DEB0EF-9224-4C1E-BB3A-82FB959C6D8C}" type="pres">
      <dgm:prSet presAssocID="{B6271FEC-43FD-4665-ABB4-406DDB29D86C}" presName="sibTrans" presStyleCnt="0"/>
      <dgm:spPr/>
    </dgm:pt>
    <dgm:pt modelId="{6C0D8AD4-B3D1-47C2-B2B9-26A75720EAE8}" type="pres">
      <dgm:prSet presAssocID="{A898DD3D-9234-4D6E-AB78-58C58A9C8FDF}" presName="node" presStyleLbl="node1" presStyleIdx="6" presStyleCnt="12">
        <dgm:presLayoutVars>
          <dgm:bulletEnabled val="1"/>
        </dgm:presLayoutVars>
      </dgm:prSet>
      <dgm:spPr/>
    </dgm:pt>
    <dgm:pt modelId="{C9C03473-FD54-4132-AE37-10042EB35A85}" type="pres">
      <dgm:prSet presAssocID="{882904A8-F3E8-4286-8B58-85B08C313395}" presName="sibTrans" presStyleCnt="0"/>
      <dgm:spPr/>
    </dgm:pt>
    <dgm:pt modelId="{B4AFA6AB-C75A-4009-9656-5F85EF94492A}" type="pres">
      <dgm:prSet presAssocID="{EFF8018E-80D4-43D3-84F2-C61DBBF60460}" presName="node" presStyleLbl="node1" presStyleIdx="7" presStyleCnt="12">
        <dgm:presLayoutVars>
          <dgm:bulletEnabled val="1"/>
        </dgm:presLayoutVars>
      </dgm:prSet>
      <dgm:spPr/>
    </dgm:pt>
    <dgm:pt modelId="{37EB06EF-3FEF-486C-B029-D4E776E18210}" type="pres">
      <dgm:prSet presAssocID="{BA7C76C3-16FE-4973-94CF-712121F23997}" presName="sibTrans" presStyleCnt="0"/>
      <dgm:spPr/>
    </dgm:pt>
    <dgm:pt modelId="{4E53FA7E-27DF-454A-92B1-A37EC85F1EDC}" type="pres">
      <dgm:prSet presAssocID="{50909837-13E0-467A-A639-E4B2766C733D}" presName="node" presStyleLbl="node1" presStyleIdx="8" presStyleCnt="12">
        <dgm:presLayoutVars>
          <dgm:bulletEnabled val="1"/>
        </dgm:presLayoutVars>
      </dgm:prSet>
      <dgm:spPr/>
    </dgm:pt>
    <dgm:pt modelId="{AA3DB86E-D2C4-46C3-8F77-C10A81E585F9}" type="pres">
      <dgm:prSet presAssocID="{4E0BF634-D827-4724-8250-F274E1D79019}" presName="sibTrans" presStyleCnt="0"/>
      <dgm:spPr/>
    </dgm:pt>
    <dgm:pt modelId="{2DE7B8EA-A719-4190-B89F-1670BDF6F499}" type="pres">
      <dgm:prSet presAssocID="{DAEA85DF-8EF6-48F0-9318-1D87BB8AF689}" presName="node" presStyleLbl="node1" presStyleIdx="9" presStyleCnt="12">
        <dgm:presLayoutVars>
          <dgm:bulletEnabled val="1"/>
        </dgm:presLayoutVars>
      </dgm:prSet>
      <dgm:spPr/>
    </dgm:pt>
    <dgm:pt modelId="{CA21C477-E6B4-4010-A1AD-7D799AD1F1D7}" type="pres">
      <dgm:prSet presAssocID="{B9366133-8F64-429E-9F7F-E0606F32DE53}" presName="sibTrans" presStyleCnt="0"/>
      <dgm:spPr/>
    </dgm:pt>
    <dgm:pt modelId="{E9483381-5417-44CA-B84F-F70D5D681BAD}" type="pres">
      <dgm:prSet presAssocID="{83718644-A81A-4417-B0C0-894DC118F8A7}" presName="node" presStyleLbl="node1" presStyleIdx="10" presStyleCnt="12">
        <dgm:presLayoutVars>
          <dgm:bulletEnabled val="1"/>
        </dgm:presLayoutVars>
      </dgm:prSet>
      <dgm:spPr/>
    </dgm:pt>
    <dgm:pt modelId="{5E5D1650-59E6-4D81-B390-E50DB53692A1}" type="pres">
      <dgm:prSet presAssocID="{6E954C75-ED37-4275-833D-B58B57D3C96E}" presName="sibTrans" presStyleCnt="0"/>
      <dgm:spPr/>
    </dgm:pt>
    <dgm:pt modelId="{C67361D2-0A60-43BE-9284-B7092102145C}" type="pres">
      <dgm:prSet presAssocID="{5A5B3280-F1CC-401E-9E70-61761B89B9F7}" presName="node" presStyleLbl="node1" presStyleIdx="11" presStyleCnt="12">
        <dgm:presLayoutVars>
          <dgm:bulletEnabled val="1"/>
        </dgm:presLayoutVars>
      </dgm:prSet>
      <dgm:spPr/>
    </dgm:pt>
  </dgm:ptLst>
  <dgm:cxnLst>
    <dgm:cxn modelId="{C1543110-7AAC-4041-86BA-1EA02C23DF32}" type="presOf" srcId="{CE68AE1C-0B71-4B6F-89E1-8D4A35FEC3C8}" destId="{E76EC5E2-750C-4EC4-AA29-969C7A04D1A5}" srcOrd="0" destOrd="0" presId="urn:microsoft.com/office/officeart/2005/8/layout/default"/>
    <dgm:cxn modelId="{4DC58413-6DD0-41B2-A975-118480C1A573}" srcId="{B3D86B26-411A-40F0-BCFF-C0D4D74FAC0A}" destId="{24DD35C6-5833-4AC6-B9A7-C15B66E7C211}" srcOrd="5" destOrd="0" parTransId="{DDE64B46-A8F1-4513-9B3F-0060F6056ADF}" sibTransId="{B6271FEC-43FD-4665-ABB4-406DDB29D86C}"/>
    <dgm:cxn modelId="{9ACD4C2B-A9BE-4AC1-BE3A-AB264A8A5017}" type="presOf" srcId="{24DD35C6-5833-4AC6-B9A7-C15B66E7C211}" destId="{386FE3D1-F628-4FED-AFC5-9B759D739005}" srcOrd="0" destOrd="0" presId="urn:microsoft.com/office/officeart/2005/8/layout/default"/>
    <dgm:cxn modelId="{30997D2C-ADE5-412B-9EDF-FBD7535DCE81}" srcId="{B3D86B26-411A-40F0-BCFF-C0D4D74FAC0A}" destId="{22FDE7DC-BBF9-4A30-A428-9EB6CAD03BB3}" srcOrd="0" destOrd="0" parTransId="{9FD4C782-7A96-4724-8E3A-8DB4B52888DE}" sibTransId="{0DA405DD-1823-416A-A89E-DDFDF7A27981}"/>
    <dgm:cxn modelId="{84F40D2E-B474-4B9B-BC56-0C3BFF580694}" srcId="{B3D86B26-411A-40F0-BCFF-C0D4D74FAC0A}" destId="{50909837-13E0-467A-A639-E4B2766C733D}" srcOrd="8" destOrd="0" parTransId="{AB7C9291-27C6-4443-9C37-408D55EE3B41}" sibTransId="{4E0BF634-D827-4724-8250-F274E1D79019}"/>
    <dgm:cxn modelId="{BAFD545E-012D-462A-99D7-019DA14E99DB}" srcId="{B3D86B26-411A-40F0-BCFF-C0D4D74FAC0A}" destId="{5A5B3280-F1CC-401E-9E70-61761B89B9F7}" srcOrd="11" destOrd="0" parTransId="{563F955B-2070-4FF2-923C-5F58F01558D0}" sibTransId="{97CE9141-CB58-44B3-A6E6-D7A32A874FE9}"/>
    <dgm:cxn modelId="{4D1C3C46-26D1-4606-9B02-1BE001C0E763}" srcId="{B3D86B26-411A-40F0-BCFF-C0D4D74FAC0A}" destId="{0D2E82A4-BB93-4E1E-ACFA-72633964F107}" srcOrd="1" destOrd="0" parTransId="{D53290D4-C686-4BD4-9D94-BCF1AF86124D}" sibTransId="{BE735DE9-319C-482B-8804-A156DB0374A8}"/>
    <dgm:cxn modelId="{5D23AA4E-D45F-42BD-BBBC-38CB59B70029}" srcId="{B3D86B26-411A-40F0-BCFF-C0D4D74FAC0A}" destId="{CE68AE1C-0B71-4B6F-89E1-8D4A35FEC3C8}" srcOrd="4" destOrd="0" parTransId="{6720CE35-0C26-4BD8-B02F-2F6CDB60F872}" sibTransId="{EBAB66BF-EEC1-4CA6-9E5C-D5DC41FE8382}"/>
    <dgm:cxn modelId="{9C111758-0FA3-486F-95E9-BAAA6F88056D}" type="presOf" srcId="{50909837-13E0-467A-A639-E4B2766C733D}" destId="{4E53FA7E-27DF-454A-92B1-A37EC85F1EDC}" srcOrd="0" destOrd="0" presId="urn:microsoft.com/office/officeart/2005/8/layout/default"/>
    <dgm:cxn modelId="{C7B4D87C-535C-4538-ACA3-611F05DBF54A}" srcId="{B3D86B26-411A-40F0-BCFF-C0D4D74FAC0A}" destId="{A898DD3D-9234-4D6E-AB78-58C58A9C8FDF}" srcOrd="6" destOrd="0" parTransId="{53D6464B-AC0E-4960-90C0-5595CCE0846F}" sibTransId="{882904A8-F3E8-4286-8B58-85B08C313395}"/>
    <dgm:cxn modelId="{E3396A86-FC2D-40F0-9BA1-E489AA9B2AF0}" type="presOf" srcId="{EFF8018E-80D4-43D3-84F2-C61DBBF60460}" destId="{B4AFA6AB-C75A-4009-9656-5F85EF94492A}" srcOrd="0" destOrd="0" presId="urn:microsoft.com/office/officeart/2005/8/layout/default"/>
    <dgm:cxn modelId="{081F278E-EFCD-48B4-A770-D1A44DDAB4C6}" type="presOf" srcId="{B3D86B26-411A-40F0-BCFF-C0D4D74FAC0A}" destId="{8C2281B2-AC58-4EB7-B415-FAFBD30AF68E}" srcOrd="0" destOrd="0" presId="urn:microsoft.com/office/officeart/2005/8/layout/default"/>
    <dgm:cxn modelId="{D5C97E93-EFB5-4100-A1AD-EB5529D62387}" srcId="{B3D86B26-411A-40F0-BCFF-C0D4D74FAC0A}" destId="{83718644-A81A-4417-B0C0-894DC118F8A7}" srcOrd="10" destOrd="0" parTransId="{9DA3573A-882D-4B1A-8F0A-57B9A24C2C03}" sibTransId="{6E954C75-ED37-4275-833D-B58B57D3C96E}"/>
    <dgm:cxn modelId="{0B2C4996-DE0E-4689-9C4F-A5693A19FF59}" srcId="{B3D86B26-411A-40F0-BCFF-C0D4D74FAC0A}" destId="{88FEF7F6-ADB5-4839-935A-9AD86420A0D2}" srcOrd="2" destOrd="0" parTransId="{78054D5C-AD2E-433B-90BD-F85F6ADBCD8E}" sibTransId="{9A28D449-538C-4003-B1C8-E0C4B4F96E46}"/>
    <dgm:cxn modelId="{7BC6929F-1B26-4BF5-94A5-F46F87B4D110}" type="presOf" srcId="{0EA76A62-E38A-4DFC-88EF-8589AD3B5B4C}" destId="{03228A34-C691-4631-A885-4ABD2166EAE8}" srcOrd="0" destOrd="0" presId="urn:microsoft.com/office/officeart/2005/8/layout/default"/>
    <dgm:cxn modelId="{09DA1EA5-6860-49EB-9CFB-A23E53AF4DD6}" srcId="{B3D86B26-411A-40F0-BCFF-C0D4D74FAC0A}" destId="{DAEA85DF-8EF6-48F0-9318-1D87BB8AF689}" srcOrd="9" destOrd="0" parTransId="{81853883-898B-4E77-955C-DC8FCFDAEBA6}" sibTransId="{B9366133-8F64-429E-9F7F-E0606F32DE53}"/>
    <dgm:cxn modelId="{FABC0EA8-72A2-494D-A72E-8B2E53CD5872}" type="presOf" srcId="{83718644-A81A-4417-B0C0-894DC118F8A7}" destId="{E9483381-5417-44CA-B84F-F70D5D681BAD}" srcOrd="0" destOrd="0" presId="urn:microsoft.com/office/officeart/2005/8/layout/default"/>
    <dgm:cxn modelId="{4BEE36BA-04C2-4405-B30B-8F91D4824903}" srcId="{B3D86B26-411A-40F0-BCFF-C0D4D74FAC0A}" destId="{EFF8018E-80D4-43D3-84F2-C61DBBF60460}" srcOrd="7" destOrd="0" parTransId="{7AA8F099-571C-4ECE-B6EE-83AD7F803AA8}" sibTransId="{BA7C76C3-16FE-4973-94CF-712121F23997}"/>
    <dgm:cxn modelId="{B3965FBC-9D7D-4D30-B1CB-16D600E42D30}" type="presOf" srcId="{88FEF7F6-ADB5-4839-935A-9AD86420A0D2}" destId="{641869E3-C34A-4C4A-BB6E-5E1DD9A57227}" srcOrd="0" destOrd="0" presId="urn:microsoft.com/office/officeart/2005/8/layout/default"/>
    <dgm:cxn modelId="{2CAC41C3-BB59-4A10-8505-3E968DB6F368}" type="presOf" srcId="{DAEA85DF-8EF6-48F0-9318-1D87BB8AF689}" destId="{2DE7B8EA-A719-4190-B89F-1670BDF6F499}" srcOrd="0" destOrd="0" presId="urn:microsoft.com/office/officeart/2005/8/layout/default"/>
    <dgm:cxn modelId="{14C142D2-86B2-440A-A84B-618B7F1CCBD7}" type="presOf" srcId="{5A5B3280-F1CC-401E-9E70-61761B89B9F7}" destId="{C67361D2-0A60-43BE-9284-B7092102145C}" srcOrd="0" destOrd="0" presId="urn:microsoft.com/office/officeart/2005/8/layout/default"/>
    <dgm:cxn modelId="{9B0D99D3-915C-46D2-91BC-AEA1F9E481AF}" srcId="{B3D86B26-411A-40F0-BCFF-C0D4D74FAC0A}" destId="{0EA76A62-E38A-4DFC-88EF-8589AD3B5B4C}" srcOrd="3" destOrd="0" parTransId="{60EA09A8-8643-4CA6-B6F6-23F934A77546}" sibTransId="{6824F624-EC0D-4436-8EBF-8AADBDBE6D02}"/>
    <dgm:cxn modelId="{9C0F08D5-E30E-4ED7-A309-0AC46C563A0C}" type="presOf" srcId="{22FDE7DC-BBF9-4A30-A428-9EB6CAD03BB3}" destId="{DE098F1F-2035-4B46-A198-FC6FDDCF4934}" srcOrd="0" destOrd="0" presId="urn:microsoft.com/office/officeart/2005/8/layout/default"/>
    <dgm:cxn modelId="{BD81E3E2-2E6D-46CC-8A59-AECD61B0F655}" type="presOf" srcId="{A898DD3D-9234-4D6E-AB78-58C58A9C8FDF}" destId="{6C0D8AD4-B3D1-47C2-B2B9-26A75720EAE8}" srcOrd="0" destOrd="0" presId="urn:microsoft.com/office/officeart/2005/8/layout/default"/>
    <dgm:cxn modelId="{8A656AFF-53C4-407C-B139-FF664DB62BB6}" type="presOf" srcId="{0D2E82A4-BB93-4E1E-ACFA-72633964F107}" destId="{EA8ABD67-C6F7-4127-8FB5-4C019EE6B844}" srcOrd="0" destOrd="0" presId="urn:microsoft.com/office/officeart/2005/8/layout/default"/>
    <dgm:cxn modelId="{BCD16EA8-AFC3-447C-8435-040AF1DE04B7}" type="presParOf" srcId="{8C2281B2-AC58-4EB7-B415-FAFBD30AF68E}" destId="{DE098F1F-2035-4B46-A198-FC6FDDCF4934}" srcOrd="0" destOrd="0" presId="urn:microsoft.com/office/officeart/2005/8/layout/default"/>
    <dgm:cxn modelId="{9CAC5DCA-093F-4402-B00F-B81A4EC27964}" type="presParOf" srcId="{8C2281B2-AC58-4EB7-B415-FAFBD30AF68E}" destId="{FEB22228-B36B-4A71-AA06-A049ADBF757C}" srcOrd="1" destOrd="0" presId="urn:microsoft.com/office/officeart/2005/8/layout/default"/>
    <dgm:cxn modelId="{20A8579E-B4A2-48FF-A347-9D2FD5AD9722}" type="presParOf" srcId="{8C2281B2-AC58-4EB7-B415-FAFBD30AF68E}" destId="{EA8ABD67-C6F7-4127-8FB5-4C019EE6B844}" srcOrd="2" destOrd="0" presId="urn:microsoft.com/office/officeart/2005/8/layout/default"/>
    <dgm:cxn modelId="{87E175A6-F275-45D9-BFE6-0C570BBC338F}" type="presParOf" srcId="{8C2281B2-AC58-4EB7-B415-FAFBD30AF68E}" destId="{1658B113-ED99-4046-BA8B-8F12D04DBC1A}" srcOrd="3" destOrd="0" presId="urn:microsoft.com/office/officeart/2005/8/layout/default"/>
    <dgm:cxn modelId="{5072C95F-855D-4D6B-B6CA-4B07BE2DB0D5}" type="presParOf" srcId="{8C2281B2-AC58-4EB7-B415-FAFBD30AF68E}" destId="{641869E3-C34A-4C4A-BB6E-5E1DD9A57227}" srcOrd="4" destOrd="0" presId="urn:microsoft.com/office/officeart/2005/8/layout/default"/>
    <dgm:cxn modelId="{8E1C8221-C281-4B34-892B-D9F88A237F93}" type="presParOf" srcId="{8C2281B2-AC58-4EB7-B415-FAFBD30AF68E}" destId="{013C79F1-2DF4-4762-A850-7ACCEFB87A23}" srcOrd="5" destOrd="0" presId="urn:microsoft.com/office/officeart/2005/8/layout/default"/>
    <dgm:cxn modelId="{C73D7AB3-A707-413D-ACF5-84FAED5AC789}" type="presParOf" srcId="{8C2281B2-AC58-4EB7-B415-FAFBD30AF68E}" destId="{03228A34-C691-4631-A885-4ABD2166EAE8}" srcOrd="6" destOrd="0" presId="urn:microsoft.com/office/officeart/2005/8/layout/default"/>
    <dgm:cxn modelId="{FDB61751-2F4F-445F-A43C-C7519A5529A2}" type="presParOf" srcId="{8C2281B2-AC58-4EB7-B415-FAFBD30AF68E}" destId="{E0B734A9-28F3-4EB0-8551-FB1AD701A977}" srcOrd="7" destOrd="0" presId="urn:microsoft.com/office/officeart/2005/8/layout/default"/>
    <dgm:cxn modelId="{953408C6-C304-43DC-AA3C-D6F405A33F1D}" type="presParOf" srcId="{8C2281B2-AC58-4EB7-B415-FAFBD30AF68E}" destId="{E76EC5E2-750C-4EC4-AA29-969C7A04D1A5}" srcOrd="8" destOrd="0" presId="urn:microsoft.com/office/officeart/2005/8/layout/default"/>
    <dgm:cxn modelId="{01459A70-95FD-4806-A259-77286568E0DF}" type="presParOf" srcId="{8C2281B2-AC58-4EB7-B415-FAFBD30AF68E}" destId="{A6CBACEE-B6D1-4059-8CBD-731BD8BE80E1}" srcOrd="9" destOrd="0" presId="urn:microsoft.com/office/officeart/2005/8/layout/default"/>
    <dgm:cxn modelId="{C93EDC7B-2DA8-46A3-BCE7-D09C5E3D2E50}" type="presParOf" srcId="{8C2281B2-AC58-4EB7-B415-FAFBD30AF68E}" destId="{386FE3D1-F628-4FED-AFC5-9B759D739005}" srcOrd="10" destOrd="0" presId="urn:microsoft.com/office/officeart/2005/8/layout/default"/>
    <dgm:cxn modelId="{2A816ED5-1D48-4B3D-AFC3-C6D8C77B43E9}" type="presParOf" srcId="{8C2281B2-AC58-4EB7-B415-FAFBD30AF68E}" destId="{F4DEB0EF-9224-4C1E-BB3A-82FB959C6D8C}" srcOrd="11" destOrd="0" presId="urn:microsoft.com/office/officeart/2005/8/layout/default"/>
    <dgm:cxn modelId="{F0761418-0633-404F-9397-C9409C6D00D3}" type="presParOf" srcId="{8C2281B2-AC58-4EB7-B415-FAFBD30AF68E}" destId="{6C0D8AD4-B3D1-47C2-B2B9-26A75720EAE8}" srcOrd="12" destOrd="0" presId="urn:microsoft.com/office/officeart/2005/8/layout/default"/>
    <dgm:cxn modelId="{B68F5DC4-35B4-41C1-B890-80CB8B3F8555}" type="presParOf" srcId="{8C2281B2-AC58-4EB7-B415-FAFBD30AF68E}" destId="{C9C03473-FD54-4132-AE37-10042EB35A85}" srcOrd="13" destOrd="0" presId="urn:microsoft.com/office/officeart/2005/8/layout/default"/>
    <dgm:cxn modelId="{702C10A5-D389-4B58-97F8-DDD30828346D}" type="presParOf" srcId="{8C2281B2-AC58-4EB7-B415-FAFBD30AF68E}" destId="{B4AFA6AB-C75A-4009-9656-5F85EF94492A}" srcOrd="14" destOrd="0" presId="urn:microsoft.com/office/officeart/2005/8/layout/default"/>
    <dgm:cxn modelId="{D0E18C65-3C32-4B18-9054-6C832629962C}" type="presParOf" srcId="{8C2281B2-AC58-4EB7-B415-FAFBD30AF68E}" destId="{37EB06EF-3FEF-486C-B029-D4E776E18210}" srcOrd="15" destOrd="0" presId="urn:microsoft.com/office/officeart/2005/8/layout/default"/>
    <dgm:cxn modelId="{2EC5D467-B734-48B9-BB31-D7D1EEFD8019}" type="presParOf" srcId="{8C2281B2-AC58-4EB7-B415-FAFBD30AF68E}" destId="{4E53FA7E-27DF-454A-92B1-A37EC85F1EDC}" srcOrd="16" destOrd="0" presId="urn:microsoft.com/office/officeart/2005/8/layout/default"/>
    <dgm:cxn modelId="{29B885ED-DEA6-4A5A-B461-3E2CBDB6EBB4}" type="presParOf" srcId="{8C2281B2-AC58-4EB7-B415-FAFBD30AF68E}" destId="{AA3DB86E-D2C4-46C3-8F77-C10A81E585F9}" srcOrd="17" destOrd="0" presId="urn:microsoft.com/office/officeart/2005/8/layout/default"/>
    <dgm:cxn modelId="{EEF629D1-6CC0-4442-9796-00BFE1C40CCD}" type="presParOf" srcId="{8C2281B2-AC58-4EB7-B415-FAFBD30AF68E}" destId="{2DE7B8EA-A719-4190-B89F-1670BDF6F499}" srcOrd="18" destOrd="0" presId="urn:microsoft.com/office/officeart/2005/8/layout/default"/>
    <dgm:cxn modelId="{8B0B76B4-C77A-4C95-9BF8-6967D3E73259}" type="presParOf" srcId="{8C2281B2-AC58-4EB7-B415-FAFBD30AF68E}" destId="{CA21C477-E6B4-4010-A1AD-7D799AD1F1D7}" srcOrd="19" destOrd="0" presId="urn:microsoft.com/office/officeart/2005/8/layout/default"/>
    <dgm:cxn modelId="{3112679A-161C-4980-9FE6-D1C1D2DE61BD}" type="presParOf" srcId="{8C2281B2-AC58-4EB7-B415-FAFBD30AF68E}" destId="{E9483381-5417-44CA-B84F-F70D5D681BAD}" srcOrd="20" destOrd="0" presId="urn:microsoft.com/office/officeart/2005/8/layout/default"/>
    <dgm:cxn modelId="{0F063B74-016A-4DFD-B7BD-2617BE1E22BD}" type="presParOf" srcId="{8C2281B2-AC58-4EB7-B415-FAFBD30AF68E}" destId="{5E5D1650-59E6-4D81-B390-E50DB53692A1}" srcOrd="21" destOrd="0" presId="urn:microsoft.com/office/officeart/2005/8/layout/default"/>
    <dgm:cxn modelId="{9A2088A6-7795-445E-BD9F-5CFABCADDE66}" type="presParOf" srcId="{8C2281B2-AC58-4EB7-B415-FAFBD30AF68E}" destId="{C67361D2-0A60-43BE-9284-B7092102145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B08B43-2D2D-45BA-973C-B09D4CC7EB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B08D56B-75AF-46AF-AE7C-3E39D9F88FEC}">
      <dgm:prSet custT="1"/>
      <dgm:spPr/>
      <dgm:t>
        <a:bodyPr/>
        <a:lstStyle/>
        <a:p>
          <a:r>
            <a:rPr lang="en-US" sz="3200" dirty="0"/>
            <a:t>Application due 07/18/2022</a:t>
          </a:r>
        </a:p>
      </dgm:t>
    </dgm:pt>
    <dgm:pt modelId="{DBDC8901-7F44-4FF2-8693-8A62226BDB50}" type="parTrans" cxnId="{D6BF5C0C-029B-4BEE-88D2-6147B8099894}">
      <dgm:prSet/>
      <dgm:spPr/>
      <dgm:t>
        <a:bodyPr/>
        <a:lstStyle/>
        <a:p>
          <a:endParaRPr lang="en-US"/>
        </a:p>
      </dgm:t>
    </dgm:pt>
    <dgm:pt modelId="{21696720-FFCD-4754-ACD4-499358DD9E94}" type="sibTrans" cxnId="{D6BF5C0C-029B-4BEE-88D2-6147B8099894}">
      <dgm:prSet/>
      <dgm:spPr/>
      <dgm:t>
        <a:bodyPr/>
        <a:lstStyle/>
        <a:p>
          <a:endParaRPr lang="en-US"/>
        </a:p>
      </dgm:t>
    </dgm:pt>
    <dgm:pt modelId="{4649DFF3-07C9-404F-852E-C288F367F755}">
      <dgm:prSet custT="1"/>
      <dgm:spPr/>
      <dgm:t>
        <a:bodyPr/>
        <a:lstStyle/>
        <a:p>
          <a:r>
            <a:rPr lang="en-US" sz="3200" dirty="0"/>
            <a:t>Requires a needs assessment and overdose reduction strategic plan</a:t>
          </a:r>
        </a:p>
      </dgm:t>
    </dgm:pt>
    <dgm:pt modelId="{950C7DB3-66EB-4AB7-804B-EC58DEB3AA52}" type="parTrans" cxnId="{568E2248-D16C-4325-97B8-C0CF77BC35DF}">
      <dgm:prSet/>
      <dgm:spPr/>
      <dgm:t>
        <a:bodyPr/>
        <a:lstStyle/>
        <a:p>
          <a:endParaRPr lang="en-US"/>
        </a:p>
      </dgm:t>
    </dgm:pt>
    <dgm:pt modelId="{2EB226F6-3AD8-4842-A837-674F88F3CAFE}" type="sibTrans" cxnId="{568E2248-D16C-4325-97B8-C0CF77BC35DF}">
      <dgm:prSet/>
      <dgm:spPr/>
      <dgm:t>
        <a:bodyPr/>
        <a:lstStyle/>
        <a:p>
          <a:endParaRPr lang="en-US"/>
        </a:p>
      </dgm:t>
    </dgm:pt>
    <dgm:pt modelId="{31FFD780-D5E0-4D78-AD2B-8B13EFF7FF9F}">
      <dgm:prSet custT="1"/>
      <dgm:spPr/>
      <dgm:t>
        <a:bodyPr/>
        <a:lstStyle/>
        <a:p>
          <a:r>
            <a:rPr lang="en-US" sz="3200" dirty="0"/>
            <a:t>Project start date of 9/30/2022</a:t>
          </a:r>
        </a:p>
      </dgm:t>
    </dgm:pt>
    <dgm:pt modelId="{DA0B7F10-FC90-46D7-8E68-1258A33F57DD}" type="parTrans" cxnId="{46E3A57A-069B-4009-92E4-B6F9DBECC1F2}">
      <dgm:prSet/>
      <dgm:spPr/>
      <dgm:t>
        <a:bodyPr/>
        <a:lstStyle/>
        <a:p>
          <a:endParaRPr lang="en-US"/>
        </a:p>
      </dgm:t>
    </dgm:pt>
    <dgm:pt modelId="{AAEA902D-755C-4FEB-8745-0CDB7ADBE822}" type="sibTrans" cxnId="{46E3A57A-069B-4009-92E4-B6F9DBECC1F2}">
      <dgm:prSet/>
      <dgm:spPr/>
      <dgm:t>
        <a:bodyPr/>
        <a:lstStyle/>
        <a:p>
          <a:endParaRPr lang="en-US"/>
        </a:p>
      </dgm:t>
    </dgm:pt>
    <dgm:pt modelId="{9DF349DD-AC2B-4613-A5B0-F41C67EBE57B}">
      <dgm:prSet custT="1"/>
      <dgm:spPr/>
      <dgm:t>
        <a:bodyPr/>
        <a:lstStyle/>
        <a:p>
          <a:r>
            <a:rPr lang="en-US" sz="3200" dirty="0"/>
            <a:t>Estimated award for Year 1 of $97,354,086</a:t>
          </a:r>
        </a:p>
      </dgm:t>
    </dgm:pt>
    <dgm:pt modelId="{53BD903D-1039-4731-8166-097D18CEC13C}" type="parTrans" cxnId="{474658B0-C71A-4D81-B0B2-45DC1E70980B}">
      <dgm:prSet/>
      <dgm:spPr/>
      <dgm:t>
        <a:bodyPr/>
        <a:lstStyle/>
        <a:p>
          <a:endParaRPr lang="en-US"/>
        </a:p>
      </dgm:t>
    </dgm:pt>
    <dgm:pt modelId="{1AFB652D-DD1E-4362-81CF-BE7694C4FE9A}" type="sibTrans" cxnId="{474658B0-C71A-4D81-B0B2-45DC1E70980B}">
      <dgm:prSet/>
      <dgm:spPr/>
      <dgm:t>
        <a:bodyPr/>
        <a:lstStyle/>
        <a:p>
          <a:endParaRPr lang="en-US"/>
        </a:p>
      </dgm:t>
    </dgm:pt>
    <dgm:pt modelId="{99697D4B-8743-4A51-BFF0-C8E7E2ADFA16}">
      <dgm:prSet custT="1"/>
      <dgm:spPr/>
      <dgm:t>
        <a:bodyPr/>
        <a:lstStyle/>
        <a:p>
          <a:r>
            <a:rPr lang="en-US" sz="3200" dirty="0"/>
            <a:t>Project Period of 2 years</a:t>
          </a:r>
        </a:p>
      </dgm:t>
    </dgm:pt>
    <dgm:pt modelId="{5D8B12CC-BD88-49A5-A9B8-8662F6219748}" type="parTrans" cxnId="{0905DCDE-DD64-4EDF-89C7-8B133DE77759}">
      <dgm:prSet/>
      <dgm:spPr/>
      <dgm:t>
        <a:bodyPr/>
        <a:lstStyle/>
        <a:p>
          <a:endParaRPr lang="en-US"/>
        </a:p>
      </dgm:t>
    </dgm:pt>
    <dgm:pt modelId="{6625E8E7-B489-4305-8C1D-7847334092C8}" type="sibTrans" cxnId="{0905DCDE-DD64-4EDF-89C7-8B133DE77759}">
      <dgm:prSet/>
      <dgm:spPr/>
      <dgm:t>
        <a:bodyPr/>
        <a:lstStyle/>
        <a:p>
          <a:endParaRPr lang="en-US"/>
        </a:p>
      </dgm:t>
    </dgm:pt>
    <dgm:pt modelId="{ED32C167-8AAF-44B1-9938-14636B9723C9}" type="pres">
      <dgm:prSet presAssocID="{73B08B43-2D2D-45BA-973C-B09D4CC7EB12}" presName="linear" presStyleCnt="0">
        <dgm:presLayoutVars>
          <dgm:animLvl val="lvl"/>
          <dgm:resizeHandles val="exact"/>
        </dgm:presLayoutVars>
      </dgm:prSet>
      <dgm:spPr/>
    </dgm:pt>
    <dgm:pt modelId="{AAFE6FF4-53BA-4DD6-A91D-56A948110353}" type="pres">
      <dgm:prSet presAssocID="{0B08D56B-75AF-46AF-AE7C-3E39D9F88FEC}" presName="parentText" presStyleLbl="node1" presStyleIdx="0" presStyleCnt="5">
        <dgm:presLayoutVars>
          <dgm:chMax val="0"/>
          <dgm:bulletEnabled val="1"/>
        </dgm:presLayoutVars>
      </dgm:prSet>
      <dgm:spPr/>
    </dgm:pt>
    <dgm:pt modelId="{AC4FA765-4D95-4048-A471-EDC9F964EC8C}" type="pres">
      <dgm:prSet presAssocID="{21696720-FFCD-4754-ACD4-499358DD9E94}" presName="spacer" presStyleCnt="0"/>
      <dgm:spPr/>
    </dgm:pt>
    <dgm:pt modelId="{57B0E8EB-A2F0-4070-9CCD-C811CC60F051}" type="pres">
      <dgm:prSet presAssocID="{4649DFF3-07C9-404F-852E-C288F367F755}" presName="parentText" presStyleLbl="node1" presStyleIdx="1" presStyleCnt="5">
        <dgm:presLayoutVars>
          <dgm:chMax val="0"/>
          <dgm:bulletEnabled val="1"/>
        </dgm:presLayoutVars>
      </dgm:prSet>
      <dgm:spPr/>
    </dgm:pt>
    <dgm:pt modelId="{2B865287-025D-46F6-BD43-FF7FA472F938}" type="pres">
      <dgm:prSet presAssocID="{2EB226F6-3AD8-4842-A837-674F88F3CAFE}" presName="spacer" presStyleCnt="0"/>
      <dgm:spPr/>
    </dgm:pt>
    <dgm:pt modelId="{635AD784-6C63-468D-ADBD-2C4FA2D3DB34}" type="pres">
      <dgm:prSet presAssocID="{31FFD780-D5E0-4D78-AD2B-8B13EFF7FF9F}" presName="parentText" presStyleLbl="node1" presStyleIdx="2" presStyleCnt="5">
        <dgm:presLayoutVars>
          <dgm:chMax val="0"/>
          <dgm:bulletEnabled val="1"/>
        </dgm:presLayoutVars>
      </dgm:prSet>
      <dgm:spPr/>
    </dgm:pt>
    <dgm:pt modelId="{4874B678-93C3-4980-B2B0-C61DDEE8E494}" type="pres">
      <dgm:prSet presAssocID="{AAEA902D-755C-4FEB-8745-0CDB7ADBE822}" presName="spacer" presStyleCnt="0"/>
      <dgm:spPr/>
    </dgm:pt>
    <dgm:pt modelId="{6BFFEEE4-10DD-4798-B837-9C43DA1F9072}" type="pres">
      <dgm:prSet presAssocID="{9DF349DD-AC2B-4613-A5B0-F41C67EBE57B}" presName="parentText" presStyleLbl="node1" presStyleIdx="3" presStyleCnt="5">
        <dgm:presLayoutVars>
          <dgm:chMax val="0"/>
          <dgm:bulletEnabled val="1"/>
        </dgm:presLayoutVars>
      </dgm:prSet>
      <dgm:spPr/>
    </dgm:pt>
    <dgm:pt modelId="{DBCD821D-421A-493D-A627-F26C51A2C9E3}" type="pres">
      <dgm:prSet presAssocID="{1AFB652D-DD1E-4362-81CF-BE7694C4FE9A}" presName="spacer" presStyleCnt="0"/>
      <dgm:spPr/>
    </dgm:pt>
    <dgm:pt modelId="{0B8BF20B-453C-435A-937E-E689B0D63E5C}" type="pres">
      <dgm:prSet presAssocID="{99697D4B-8743-4A51-BFF0-C8E7E2ADFA16}" presName="parentText" presStyleLbl="node1" presStyleIdx="4" presStyleCnt="5">
        <dgm:presLayoutVars>
          <dgm:chMax val="0"/>
          <dgm:bulletEnabled val="1"/>
        </dgm:presLayoutVars>
      </dgm:prSet>
      <dgm:spPr/>
    </dgm:pt>
  </dgm:ptLst>
  <dgm:cxnLst>
    <dgm:cxn modelId="{D6BF5C0C-029B-4BEE-88D2-6147B8099894}" srcId="{73B08B43-2D2D-45BA-973C-B09D4CC7EB12}" destId="{0B08D56B-75AF-46AF-AE7C-3E39D9F88FEC}" srcOrd="0" destOrd="0" parTransId="{DBDC8901-7F44-4FF2-8693-8A62226BDB50}" sibTransId="{21696720-FFCD-4754-ACD4-499358DD9E94}"/>
    <dgm:cxn modelId="{21128D1B-81C6-4A12-B6BD-3226FD0A3886}" type="presOf" srcId="{73B08B43-2D2D-45BA-973C-B09D4CC7EB12}" destId="{ED32C167-8AAF-44B1-9938-14636B9723C9}" srcOrd="0" destOrd="0" presId="urn:microsoft.com/office/officeart/2005/8/layout/vList2"/>
    <dgm:cxn modelId="{6A995224-1234-42CD-8EC8-DFAB7BC3EAC9}" type="presOf" srcId="{31FFD780-D5E0-4D78-AD2B-8B13EFF7FF9F}" destId="{635AD784-6C63-468D-ADBD-2C4FA2D3DB34}" srcOrd="0" destOrd="0" presId="urn:microsoft.com/office/officeart/2005/8/layout/vList2"/>
    <dgm:cxn modelId="{568E2248-D16C-4325-97B8-C0CF77BC35DF}" srcId="{73B08B43-2D2D-45BA-973C-B09D4CC7EB12}" destId="{4649DFF3-07C9-404F-852E-C288F367F755}" srcOrd="1" destOrd="0" parTransId="{950C7DB3-66EB-4AB7-804B-EC58DEB3AA52}" sibTransId="{2EB226F6-3AD8-4842-A837-674F88F3CAFE}"/>
    <dgm:cxn modelId="{46E3A57A-069B-4009-92E4-B6F9DBECC1F2}" srcId="{73B08B43-2D2D-45BA-973C-B09D4CC7EB12}" destId="{31FFD780-D5E0-4D78-AD2B-8B13EFF7FF9F}" srcOrd="2" destOrd="0" parTransId="{DA0B7F10-FC90-46D7-8E68-1258A33F57DD}" sibTransId="{AAEA902D-755C-4FEB-8745-0CDB7ADBE822}"/>
    <dgm:cxn modelId="{18BBD5A6-750A-482E-83FC-B011A8A26B04}" type="presOf" srcId="{9DF349DD-AC2B-4613-A5B0-F41C67EBE57B}" destId="{6BFFEEE4-10DD-4798-B837-9C43DA1F9072}" srcOrd="0" destOrd="0" presId="urn:microsoft.com/office/officeart/2005/8/layout/vList2"/>
    <dgm:cxn modelId="{474658B0-C71A-4D81-B0B2-45DC1E70980B}" srcId="{73B08B43-2D2D-45BA-973C-B09D4CC7EB12}" destId="{9DF349DD-AC2B-4613-A5B0-F41C67EBE57B}" srcOrd="3" destOrd="0" parTransId="{53BD903D-1039-4731-8166-097D18CEC13C}" sibTransId="{1AFB652D-DD1E-4362-81CF-BE7694C4FE9A}"/>
    <dgm:cxn modelId="{D75AEBC6-78E2-471A-8405-7DBE19EDD742}" type="presOf" srcId="{4649DFF3-07C9-404F-852E-C288F367F755}" destId="{57B0E8EB-A2F0-4070-9CCD-C811CC60F051}" srcOrd="0" destOrd="0" presId="urn:microsoft.com/office/officeart/2005/8/layout/vList2"/>
    <dgm:cxn modelId="{0905DCDE-DD64-4EDF-89C7-8B133DE77759}" srcId="{73B08B43-2D2D-45BA-973C-B09D4CC7EB12}" destId="{99697D4B-8743-4A51-BFF0-C8E7E2ADFA16}" srcOrd="4" destOrd="0" parTransId="{5D8B12CC-BD88-49A5-A9B8-8662F6219748}" sibTransId="{6625E8E7-B489-4305-8C1D-7847334092C8}"/>
    <dgm:cxn modelId="{8532F5E3-5D4D-4169-9EF4-CB2EA1E6F12F}" type="presOf" srcId="{0B08D56B-75AF-46AF-AE7C-3E39D9F88FEC}" destId="{AAFE6FF4-53BA-4DD6-A91D-56A948110353}" srcOrd="0" destOrd="0" presId="urn:microsoft.com/office/officeart/2005/8/layout/vList2"/>
    <dgm:cxn modelId="{2F1A35ED-2373-49EB-AF3E-C553880EE884}" type="presOf" srcId="{99697D4B-8743-4A51-BFF0-C8E7E2ADFA16}" destId="{0B8BF20B-453C-435A-937E-E689B0D63E5C}" srcOrd="0" destOrd="0" presId="urn:microsoft.com/office/officeart/2005/8/layout/vList2"/>
    <dgm:cxn modelId="{1DCB2A0D-81C2-4731-A2D8-5A9A7836E763}" type="presParOf" srcId="{ED32C167-8AAF-44B1-9938-14636B9723C9}" destId="{AAFE6FF4-53BA-4DD6-A91D-56A948110353}" srcOrd="0" destOrd="0" presId="urn:microsoft.com/office/officeart/2005/8/layout/vList2"/>
    <dgm:cxn modelId="{58A76C7D-3D16-45D4-BA93-244A97082466}" type="presParOf" srcId="{ED32C167-8AAF-44B1-9938-14636B9723C9}" destId="{AC4FA765-4D95-4048-A471-EDC9F964EC8C}" srcOrd="1" destOrd="0" presId="urn:microsoft.com/office/officeart/2005/8/layout/vList2"/>
    <dgm:cxn modelId="{89D0914C-ED98-438C-905B-F1646F933391}" type="presParOf" srcId="{ED32C167-8AAF-44B1-9938-14636B9723C9}" destId="{57B0E8EB-A2F0-4070-9CCD-C811CC60F051}" srcOrd="2" destOrd="0" presId="urn:microsoft.com/office/officeart/2005/8/layout/vList2"/>
    <dgm:cxn modelId="{F2D0E2EE-8CD1-4F2D-9AF6-D4FFCFE28C4D}" type="presParOf" srcId="{ED32C167-8AAF-44B1-9938-14636B9723C9}" destId="{2B865287-025D-46F6-BD43-FF7FA472F938}" srcOrd="3" destOrd="0" presId="urn:microsoft.com/office/officeart/2005/8/layout/vList2"/>
    <dgm:cxn modelId="{D5C45149-E354-47EC-A743-29A6A199DA41}" type="presParOf" srcId="{ED32C167-8AAF-44B1-9938-14636B9723C9}" destId="{635AD784-6C63-468D-ADBD-2C4FA2D3DB34}" srcOrd="4" destOrd="0" presId="urn:microsoft.com/office/officeart/2005/8/layout/vList2"/>
    <dgm:cxn modelId="{389ADCAD-9149-4903-8FE5-6A2008868309}" type="presParOf" srcId="{ED32C167-8AAF-44B1-9938-14636B9723C9}" destId="{4874B678-93C3-4980-B2B0-C61DDEE8E494}" srcOrd="5" destOrd="0" presId="urn:microsoft.com/office/officeart/2005/8/layout/vList2"/>
    <dgm:cxn modelId="{86F779DC-FE3B-42FD-9068-E489902A567E}" type="presParOf" srcId="{ED32C167-8AAF-44B1-9938-14636B9723C9}" destId="{6BFFEEE4-10DD-4798-B837-9C43DA1F9072}" srcOrd="6" destOrd="0" presId="urn:microsoft.com/office/officeart/2005/8/layout/vList2"/>
    <dgm:cxn modelId="{E4989F00-98B1-4141-867E-2764931BE921}" type="presParOf" srcId="{ED32C167-8AAF-44B1-9938-14636B9723C9}" destId="{DBCD821D-421A-493D-A627-F26C51A2C9E3}" srcOrd="7" destOrd="0" presId="urn:microsoft.com/office/officeart/2005/8/layout/vList2"/>
    <dgm:cxn modelId="{438E1662-92F4-496D-80DC-7BD63B370BF0}" type="presParOf" srcId="{ED32C167-8AAF-44B1-9938-14636B9723C9}" destId="{0B8BF20B-453C-435A-937E-E689B0D63E5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AE352-60EE-4FD2-BC8D-AD9D64665E7C}" type="doc">
      <dgm:prSet loTypeId="urn:microsoft.com/office/officeart/2008/layout/PictureStrips" loCatId="list" qsTypeId="urn:microsoft.com/office/officeart/2005/8/quickstyle/simple1" qsCatId="simple" csTypeId="urn:microsoft.com/office/officeart/2005/8/colors/accent5_2" csCatId="accent5" phldr="1"/>
      <dgm:spPr/>
      <dgm:t>
        <a:bodyPr/>
        <a:lstStyle/>
        <a:p>
          <a:endParaRPr lang="en-US"/>
        </a:p>
      </dgm:t>
    </dgm:pt>
    <dgm:pt modelId="{5297ED1E-3245-4881-9BD5-74C8CAC3DB39}">
      <dgm:prSet custT="1"/>
      <dgm:spPr/>
      <dgm:t>
        <a:bodyPr/>
        <a:lstStyle/>
        <a:p>
          <a:r>
            <a:rPr lang="en-US" sz="1400" dirty="0"/>
            <a:t>Reduce Unintentional Overdose Deaths (SHIP)</a:t>
          </a:r>
          <a:endParaRPr lang="en-US" sz="1200" dirty="0"/>
        </a:p>
      </dgm:t>
    </dgm:pt>
    <dgm:pt modelId="{52E99422-4CB0-48D5-B687-255551C8E96C}" type="parTrans" cxnId="{F670CEC6-219B-4A51-A3A5-B983CC0A9A68}">
      <dgm:prSet/>
      <dgm:spPr/>
      <dgm:t>
        <a:bodyPr/>
        <a:lstStyle/>
        <a:p>
          <a:endParaRPr lang="en-US"/>
        </a:p>
      </dgm:t>
    </dgm:pt>
    <dgm:pt modelId="{12D67841-68B4-41CF-ABB2-8DB4E529A39A}" type="sibTrans" cxnId="{F670CEC6-219B-4A51-A3A5-B983CC0A9A68}">
      <dgm:prSet phldrT="1"/>
      <dgm:spPr/>
      <dgm:t>
        <a:bodyPr/>
        <a:lstStyle/>
        <a:p>
          <a:endParaRPr lang="en-US"/>
        </a:p>
      </dgm:t>
    </dgm:pt>
    <dgm:pt modelId="{6B74F2A7-50F6-48E5-931E-0F8F25EB8C85}">
      <dgm:prSet custT="1"/>
      <dgm:spPr/>
      <dgm:t>
        <a:bodyPr/>
        <a:lstStyle/>
        <a:p>
          <a:r>
            <a:rPr lang="en-US" sz="1400" dirty="0"/>
            <a:t>Increase Access to Addiction Treatment (SHIP)</a:t>
          </a:r>
        </a:p>
      </dgm:t>
    </dgm:pt>
    <dgm:pt modelId="{E4DDAD2E-60BA-43DC-AF61-88CA10CCC097}" type="parTrans" cxnId="{9318EBBE-CB16-43C3-B84A-FC912ACD00D1}">
      <dgm:prSet/>
      <dgm:spPr/>
      <dgm:t>
        <a:bodyPr/>
        <a:lstStyle/>
        <a:p>
          <a:endParaRPr lang="en-US"/>
        </a:p>
      </dgm:t>
    </dgm:pt>
    <dgm:pt modelId="{A399F9E9-7451-4859-9784-713447F496A1}" type="sibTrans" cxnId="{9318EBBE-CB16-43C3-B84A-FC912ACD00D1}">
      <dgm:prSet phldrT="2"/>
      <dgm:spPr/>
      <dgm:t>
        <a:bodyPr/>
        <a:lstStyle/>
        <a:p>
          <a:endParaRPr lang="en-US"/>
        </a:p>
      </dgm:t>
    </dgm:pt>
    <dgm:pt modelId="{AA0EC6D2-442D-42C6-A27D-A328BF5B36B8}">
      <dgm:prSet custT="1"/>
      <dgm:spPr/>
      <dgm:t>
        <a:bodyPr/>
        <a:lstStyle/>
        <a:p>
          <a:r>
            <a:rPr lang="en-US" sz="1400" dirty="0"/>
            <a:t>Increase Recovery Supports (SHIP)</a:t>
          </a:r>
        </a:p>
      </dgm:t>
    </dgm:pt>
    <dgm:pt modelId="{6D1098AF-8BEF-45EE-8AE2-C8F7039F26F2}" type="parTrans" cxnId="{A18AD2B1-6967-4E12-B3A8-83A2E5907D14}">
      <dgm:prSet/>
      <dgm:spPr/>
      <dgm:t>
        <a:bodyPr/>
        <a:lstStyle/>
        <a:p>
          <a:endParaRPr lang="en-US"/>
        </a:p>
      </dgm:t>
    </dgm:pt>
    <dgm:pt modelId="{996D9D96-0706-4CEC-9E1A-36D89A6D584A}" type="sibTrans" cxnId="{A18AD2B1-6967-4E12-B3A8-83A2E5907D14}">
      <dgm:prSet phldrT="3"/>
      <dgm:spPr/>
      <dgm:t>
        <a:bodyPr/>
        <a:lstStyle/>
        <a:p>
          <a:endParaRPr lang="en-US"/>
        </a:p>
      </dgm:t>
    </dgm:pt>
    <dgm:pt modelId="{FB65E804-68DC-47A7-8414-FE976FCF9852}">
      <dgm:prSet custT="1"/>
      <dgm:spPr/>
      <dgm:t>
        <a:bodyPr/>
        <a:lstStyle/>
        <a:p>
          <a:r>
            <a:rPr lang="en-US" sz="1400" dirty="0"/>
            <a:t>Improve dissemination and utilization of surveillance data (OPN)</a:t>
          </a:r>
        </a:p>
      </dgm:t>
    </dgm:pt>
    <dgm:pt modelId="{F291116A-190D-4612-A4DD-10AC0638E571}" type="parTrans" cxnId="{C53096A4-8096-42B9-891E-B1ECAF222923}">
      <dgm:prSet/>
      <dgm:spPr/>
      <dgm:t>
        <a:bodyPr/>
        <a:lstStyle/>
        <a:p>
          <a:endParaRPr lang="en-US"/>
        </a:p>
      </dgm:t>
    </dgm:pt>
    <dgm:pt modelId="{48E39C41-21ED-42B0-A49E-382D46593E3E}" type="sibTrans" cxnId="{C53096A4-8096-42B9-891E-B1ECAF222923}">
      <dgm:prSet phldrT="4"/>
      <dgm:spPr/>
      <dgm:t>
        <a:bodyPr/>
        <a:lstStyle/>
        <a:p>
          <a:endParaRPr lang="en-US"/>
        </a:p>
      </dgm:t>
    </dgm:pt>
    <dgm:pt modelId="{C29C888E-DAE8-49EF-9F10-29E496C30718}">
      <dgm:prSet custT="1"/>
      <dgm:spPr/>
      <dgm:t>
        <a:bodyPr/>
        <a:lstStyle/>
        <a:p>
          <a:r>
            <a:rPr lang="en-US" sz="1400" dirty="0"/>
            <a:t>Support responsible prescribing practices (OPN)</a:t>
          </a:r>
        </a:p>
      </dgm:t>
    </dgm:pt>
    <dgm:pt modelId="{65A9AF98-F0E7-451C-A335-B25706828482}" type="parTrans" cxnId="{61530518-ACE0-47B1-AE3B-98DE6D998CEC}">
      <dgm:prSet/>
      <dgm:spPr/>
      <dgm:t>
        <a:bodyPr/>
        <a:lstStyle/>
        <a:p>
          <a:endParaRPr lang="en-US"/>
        </a:p>
      </dgm:t>
    </dgm:pt>
    <dgm:pt modelId="{6D5FF1B0-145C-4FC5-8489-6E1957A7AFA4}" type="sibTrans" cxnId="{61530518-ACE0-47B1-AE3B-98DE6D998CEC}">
      <dgm:prSet phldrT="5"/>
      <dgm:spPr/>
      <dgm:t>
        <a:bodyPr/>
        <a:lstStyle/>
        <a:p>
          <a:endParaRPr lang="en-US"/>
        </a:p>
      </dgm:t>
    </dgm:pt>
    <dgm:pt modelId="{05FE2BFF-BF66-4202-8578-9F48EA14557D}">
      <dgm:prSet custT="1"/>
      <dgm:spPr/>
      <dgm:t>
        <a:bodyPr/>
        <a:lstStyle/>
        <a:p>
          <a:r>
            <a:rPr lang="en-US" sz="1400" dirty="0"/>
            <a:t>Promote harm reduction policies and practices(OPN)</a:t>
          </a:r>
        </a:p>
      </dgm:t>
    </dgm:pt>
    <dgm:pt modelId="{F95BD245-1131-47AC-B269-E8AA4059905A}" type="parTrans" cxnId="{BCFCC6CE-E555-44F9-8E49-45ECCF3712D1}">
      <dgm:prSet/>
      <dgm:spPr/>
      <dgm:t>
        <a:bodyPr/>
        <a:lstStyle/>
        <a:p>
          <a:endParaRPr lang="en-US"/>
        </a:p>
      </dgm:t>
    </dgm:pt>
    <dgm:pt modelId="{9ADF3729-64E3-48DB-BD07-7076050934C5}" type="sibTrans" cxnId="{BCFCC6CE-E555-44F9-8E49-45ECCF3712D1}">
      <dgm:prSet phldrT="6"/>
      <dgm:spPr/>
      <dgm:t>
        <a:bodyPr/>
        <a:lstStyle/>
        <a:p>
          <a:endParaRPr lang="en-US"/>
        </a:p>
      </dgm:t>
    </dgm:pt>
    <dgm:pt modelId="{4B5F8F8D-4090-49BC-880C-7AB52491AB69}">
      <dgm:prSet custT="1"/>
      <dgm:spPr/>
      <dgm:t>
        <a:bodyPr/>
        <a:lstStyle/>
        <a:p>
          <a:r>
            <a:rPr lang="en-US" sz="1300" dirty="0"/>
            <a:t>Promote the adoption and enforcement of model, evidenced-informed policies for overdose prevention (OPN)</a:t>
          </a:r>
        </a:p>
      </dgm:t>
    </dgm:pt>
    <dgm:pt modelId="{68C6F1CE-B99E-4C91-AD36-D56DF9B51258}" type="parTrans" cxnId="{D34DB068-4335-42E0-9FE3-A13176BB18E4}">
      <dgm:prSet/>
      <dgm:spPr/>
      <dgm:t>
        <a:bodyPr/>
        <a:lstStyle/>
        <a:p>
          <a:endParaRPr lang="en-US"/>
        </a:p>
      </dgm:t>
    </dgm:pt>
    <dgm:pt modelId="{0E7E91FD-0D17-43BF-9A77-EEECE3A49887}" type="sibTrans" cxnId="{D34DB068-4335-42E0-9FE3-A13176BB18E4}">
      <dgm:prSet phldrT="7"/>
      <dgm:spPr/>
      <dgm:t>
        <a:bodyPr/>
        <a:lstStyle/>
        <a:p>
          <a:endParaRPr lang="en-US"/>
        </a:p>
      </dgm:t>
    </dgm:pt>
    <dgm:pt modelId="{759D263C-1597-4A7B-9780-FB9BD9B35D61}">
      <dgm:prSet custT="1"/>
      <dgm:spPr/>
      <dgm:t>
        <a:bodyPr/>
        <a:lstStyle/>
        <a:p>
          <a:r>
            <a:rPr lang="en-US" sz="1300" dirty="0"/>
            <a:t>Drive innovation to ensure access to culturally responsive, trauma- informed, prevention, treatment and recovery services for all ages (MHAS)</a:t>
          </a:r>
        </a:p>
      </dgm:t>
    </dgm:pt>
    <dgm:pt modelId="{FD0DADC0-5ABC-4402-9270-1B62BAE09E76}" type="parTrans" cxnId="{7F7F39E9-9E0B-490A-A9A6-D2EF7AE6C0F3}">
      <dgm:prSet/>
      <dgm:spPr/>
      <dgm:t>
        <a:bodyPr/>
        <a:lstStyle/>
        <a:p>
          <a:endParaRPr lang="en-US"/>
        </a:p>
      </dgm:t>
    </dgm:pt>
    <dgm:pt modelId="{1BA0BE1D-DCA7-4A4D-8D23-D1B61B102E2A}" type="sibTrans" cxnId="{7F7F39E9-9E0B-490A-A9A6-D2EF7AE6C0F3}">
      <dgm:prSet phldrT="8"/>
      <dgm:spPr/>
      <dgm:t>
        <a:bodyPr/>
        <a:lstStyle/>
        <a:p>
          <a:endParaRPr lang="en-US"/>
        </a:p>
      </dgm:t>
    </dgm:pt>
    <dgm:pt modelId="{77B11F79-3EF0-4CE0-86D5-395829457352}">
      <dgm:prSet custT="1"/>
      <dgm:spPr/>
      <dgm:t>
        <a:bodyPr/>
        <a:lstStyle/>
        <a:p>
          <a:r>
            <a:rPr lang="en-US" sz="1400" dirty="0"/>
            <a:t>Strengthen and expand strategic collaborations and partnerships (MHAS)</a:t>
          </a:r>
        </a:p>
      </dgm:t>
    </dgm:pt>
    <dgm:pt modelId="{00D1913C-EB64-4080-AC45-530D32CD2659}" type="parTrans" cxnId="{E567F0B4-1DD7-45C4-8DEC-3185A257BF68}">
      <dgm:prSet/>
      <dgm:spPr/>
      <dgm:t>
        <a:bodyPr/>
        <a:lstStyle/>
        <a:p>
          <a:endParaRPr lang="en-US"/>
        </a:p>
      </dgm:t>
    </dgm:pt>
    <dgm:pt modelId="{2A283DA3-0F2F-4A19-96CB-292A27FA996F}" type="sibTrans" cxnId="{E567F0B4-1DD7-45C4-8DEC-3185A257BF68}">
      <dgm:prSet phldrT="9"/>
      <dgm:spPr/>
      <dgm:t>
        <a:bodyPr/>
        <a:lstStyle/>
        <a:p>
          <a:endParaRPr lang="en-US"/>
        </a:p>
      </dgm:t>
    </dgm:pt>
    <dgm:pt modelId="{EB15BEAB-4ADD-4E70-AA52-E85DC56831E6}">
      <dgm:prSet custT="1"/>
      <dgm:spPr/>
      <dgm:t>
        <a:bodyPr/>
        <a:lstStyle/>
        <a:p>
          <a:r>
            <a:rPr lang="en-US" sz="1400" dirty="0"/>
            <a:t>Prevent youth alcohol and drug use (SHIP)</a:t>
          </a:r>
        </a:p>
      </dgm:t>
    </dgm:pt>
    <dgm:pt modelId="{81B8C476-3ABD-48B8-9209-3957665FA082}" type="parTrans" cxnId="{AFC4451F-7F92-408C-8E7E-1AD05F76D495}">
      <dgm:prSet/>
      <dgm:spPr/>
      <dgm:t>
        <a:bodyPr/>
        <a:lstStyle/>
        <a:p>
          <a:endParaRPr lang="en-US"/>
        </a:p>
      </dgm:t>
    </dgm:pt>
    <dgm:pt modelId="{9E90ED1F-1835-43D6-92B5-1304B2C48F5C}" type="sibTrans" cxnId="{AFC4451F-7F92-408C-8E7E-1AD05F76D495}">
      <dgm:prSet/>
      <dgm:spPr/>
      <dgm:t>
        <a:bodyPr/>
        <a:lstStyle/>
        <a:p>
          <a:endParaRPr lang="en-US"/>
        </a:p>
      </dgm:t>
    </dgm:pt>
    <dgm:pt modelId="{87FD0FB9-0F51-4D1A-8900-6CADBBAD74EE}" type="pres">
      <dgm:prSet presAssocID="{D82AE352-60EE-4FD2-BC8D-AD9D64665E7C}" presName="Name0" presStyleCnt="0">
        <dgm:presLayoutVars>
          <dgm:dir/>
          <dgm:resizeHandles val="exact"/>
        </dgm:presLayoutVars>
      </dgm:prSet>
      <dgm:spPr/>
    </dgm:pt>
    <dgm:pt modelId="{4F7C9905-6427-4C3D-86D7-7603ABC73932}" type="pres">
      <dgm:prSet presAssocID="{5297ED1E-3245-4881-9BD5-74C8CAC3DB39}" presName="composite" presStyleCnt="0"/>
      <dgm:spPr/>
    </dgm:pt>
    <dgm:pt modelId="{ECD10CF0-D766-4BB3-AB8B-1193B5190FEE}" type="pres">
      <dgm:prSet presAssocID="{5297ED1E-3245-4881-9BD5-74C8CAC3DB39}" presName="rect1" presStyleLbl="trAlignAcc1" presStyleIdx="0" presStyleCnt="10">
        <dgm:presLayoutVars>
          <dgm:bulletEnabled val="1"/>
        </dgm:presLayoutVars>
      </dgm:prSet>
      <dgm:spPr/>
    </dgm:pt>
    <dgm:pt modelId="{9E984C1D-3C3C-4EA1-A3E0-EAC86E80584C}" type="pres">
      <dgm:prSet presAssocID="{5297ED1E-3245-4881-9BD5-74C8CAC3DB39}" presName="rect2" presStyleLbl="fgImgPlace1" presStyleIdx="0" presStyleCnt="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1 with solid fill"/>
        </a:ext>
      </dgm:extLst>
    </dgm:pt>
    <dgm:pt modelId="{417FA96F-15E3-4A94-820D-B4DD3BF35929}" type="pres">
      <dgm:prSet presAssocID="{12D67841-68B4-41CF-ABB2-8DB4E529A39A}" presName="sibTrans" presStyleCnt="0"/>
      <dgm:spPr/>
    </dgm:pt>
    <dgm:pt modelId="{B3A35D04-9930-4B8A-A2AE-2315E5475B2D}" type="pres">
      <dgm:prSet presAssocID="{6B74F2A7-50F6-48E5-931E-0F8F25EB8C85}" presName="composite" presStyleCnt="0"/>
      <dgm:spPr/>
    </dgm:pt>
    <dgm:pt modelId="{6D23A15D-50C8-436B-B62C-3F31926E67DC}" type="pres">
      <dgm:prSet presAssocID="{6B74F2A7-50F6-48E5-931E-0F8F25EB8C85}" presName="rect1" presStyleLbl="trAlignAcc1" presStyleIdx="1" presStyleCnt="10">
        <dgm:presLayoutVars>
          <dgm:bulletEnabled val="1"/>
        </dgm:presLayoutVars>
      </dgm:prSet>
      <dgm:spPr/>
    </dgm:pt>
    <dgm:pt modelId="{B97018C1-F695-4CB2-91B7-94CF89458CE1}" type="pres">
      <dgm:prSet presAssocID="{6B74F2A7-50F6-48E5-931E-0F8F25EB8C85}" presName="rect2" presStyleLbl="fgImgPlac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21F88523-8F79-4573-8955-0B2F8BEC2F85}" type="pres">
      <dgm:prSet presAssocID="{A399F9E9-7451-4859-9784-713447F496A1}" presName="sibTrans" presStyleCnt="0"/>
      <dgm:spPr/>
    </dgm:pt>
    <dgm:pt modelId="{4EBF901C-3AD9-4255-BA1C-7BCCC7EB57DE}" type="pres">
      <dgm:prSet presAssocID="{AA0EC6D2-442D-42C6-A27D-A328BF5B36B8}" presName="composite" presStyleCnt="0"/>
      <dgm:spPr/>
    </dgm:pt>
    <dgm:pt modelId="{B11366E7-BCAB-4977-84CC-E3B6B3650D74}" type="pres">
      <dgm:prSet presAssocID="{AA0EC6D2-442D-42C6-A27D-A328BF5B36B8}" presName="rect1" presStyleLbl="trAlignAcc1" presStyleIdx="2" presStyleCnt="10">
        <dgm:presLayoutVars>
          <dgm:bulletEnabled val="1"/>
        </dgm:presLayoutVars>
      </dgm:prSet>
      <dgm:spPr/>
    </dgm:pt>
    <dgm:pt modelId="{258856A3-9848-430F-A7AB-63FDA4CA579C}" type="pres">
      <dgm:prSet presAssocID="{AA0EC6D2-442D-42C6-A27D-A328BF5B36B8}" presName="rect2" presStyleLbl="fgImgPlac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53B432E6-AF3C-4F05-AF3B-6244A12EB376}" type="pres">
      <dgm:prSet presAssocID="{996D9D96-0706-4CEC-9E1A-36D89A6D584A}" presName="sibTrans" presStyleCnt="0"/>
      <dgm:spPr/>
    </dgm:pt>
    <dgm:pt modelId="{B896FDBF-1F17-4984-9143-0F4FCC50C093}" type="pres">
      <dgm:prSet presAssocID="{EB15BEAB-4ADD-4E70-AA52-E85DC56831E6}" presName="composite" presStyleCnt="0"/>
      <dgm:spPr/>
    </dgm:pt>
    <dgm:pt modelId="{89A11726-D013-4D81-B1AF-7805C4AC8AAC}" type="pres">
      <dgm:prSet presAssocID="{EB15BEAB-4ADD-4E70-AA52-E85DC56831E6}" presName="rect1" presStyleLbl="trAlignAcc1" presStyleIdx="3" presStyleCnt="10">
        <dgm:presLayoutVars>
          <dgm:bulletEnabled val="1"/>
        </dgm:presLayoutVars>
      </dgm:prSet>
      <dgm:spPr/>
    </dgm:pt>
    <dgm:pt modelId="{7EAD4F78-4460-48DF-8963-59B5230E1B21}" type="pres">
      <dgm:prSet presAssocID="{EB15BEAB-4ADD-4E70-AA52-E85DC56831E6}" presName="rect2" presStyleLbl="fgImgPlac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9E269E32-4F80-46DF-9F8C-E89FBA56462A}" type="pres">
      <dgm:prSet presAssocID="{9E90ED1F-1835-43D6-92B5-1304B2C48F5C}" presName="sibTrans" presStyleCnt="0"/>
      <dgm:spPr/>
    </dgm:pt>
    <dgm:pt modelId="{FDE16C5E-6C48-4A40-A208-CBB1EB1909E3}" type="pres">
      <dgm:prSet presAssocID="{FB65E804-68DC-47A7-8414-FE976FCF9852}" presName="composite" presStyleCnt="0"/>
      <dgm:spPr/>
    </dgm:pt>
    <dgm:pt modelId="{162EA614-BCAF-451A-A6C1-9FC64610A341}" type="pres">
      <dgm:prSet presAssocID="{FB65E804-68DC-47A7-8414-FE976FCF9852}" presName="rect1" presStyleLbl="trAlignAcc1" presStyleIdx="4" presStyleCnt="10">
        <dgm:presLayoutVars>
          <dgm:bulletEnabled val="1"/>
        </dgm:presLayoutVars>
      </dgm:prSet>
      <dgm:spPr/>
    </dgm:pt>
    <dgm:pt modelId="{76BA32F6-0555-4F06-B54D-0BDF01924693}" type="pres">
      <dgm:prSet presAssocID="{FB65E804-68DC-47A7-8414-FE976FCF9852}" presName="rect2" presStyleLbl="fgImgPlace1" presStyleIdx="4" presStyleCnt="1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C0A967B0-248E-422F-8C19-206C69D21A68}" type="pres">
      <dgm:prSet presAssocID="{48E39C41-21ED-42B0-A49E-382D46593E3E}" presName="sibTrans" presStyleCnt="0"/>
      <dgm:spPr/>
    </dgm:pt>
    <dgm:pt modelId="{C6F81C72-4FED-4C9E-9FBD-03F8CB8F53F0}" type="pres">
      <dgm:prSet presAssocID="{C29C888E-DAE8-49EF-9F10-29E496C30718}" presName="composite" presStyleCnt="0"/>
      <dgm:spPr/>
    </dgm:pt>
    <dgm:pt modelId="{FB07702D-F2B9-40FD-B74F-FDCECFB25394}" type="pres">
      <dgm:prSet presAssocID="{C29C888E-DAE8-49EF-9F10-29E496C30718}" presName="rect1" presStyleLbl="trAlignAcc1" presStyleIdx="5" presStyleCnt="10">
        <dgm:presLayoutVars>
          <dgm:bulletEnabled val="1"/>
        </dgm:presLayoutVars>
      </dgm:prSet>
      <dgm:spPr/>
    </dgm:pt>
    <dgm:pt modelId="{F33A8E4B-C5CB-48FF-B721-850859E931F1}" type="pres">
      <dgm:prSet presAssocID="{C29C888E-DAE8-49EF-9F10-29E496C30718}" presName="rect2" presStyleLbl="fgImgPlace1" presStyleIdx="5" presStyleCnt="1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41CD100-32FB-4AEA-A48E-99B4207BB4A2}" type="pres">
      <dgm:prSet presAssocID="{6D5FF1B0-145C-4FC5-8489-6E1957A7AFA4}" presName="sibTrans" presStyleCnt="0"/>
      <dgm:spPr/>
    </dgm:pt>
    <dgm:pt modelId="{73494C24-7D34-456D-AE65-7F3FE79C401E}" type="pres">
      <dgm:prSet presAssocID="{05FE2BFF-BF66-4202-8578-9F48EA14557D}" presName="composite" presStyleCnt="0"/>
      <dgm:spPr/>
    </dgm:pt>
    <dgm:pt modelId="{21D26DDA-7D22-4C97-9EA0-86BF9E7D9786}" type="pres">
      <dgm:prSet presAssocID="{05FE2BFF-BF66-4202-8578-9F48EA14557D}" presName="rect1" presStyleLbl="trAlignAcc1" presStyleIdx="6" presStyleCnt="10">
        <dgm:presLayoutVars>
          <dgm:bulletEnabled val="1"/>
        </dgm:presLayoutVars>
      </dgm:prSet>
      <dgm:spPr/>
    </dgm:pt>
    <dgm:pt modelId="{BF0E501A-0CB5-46D4-BE83-A158C54FEA35}" type="pres">
      <dgm:prSet presAssocID="{05FE2BFF-BF66-4202-8578-9F48EA14557D}" presName="rect2" presStyleLbl="fgImgPlace1" presStyleIdx="6" presStyleCnt="1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 modelId="{10F83623-2D81-4ACA-B2C3-D02FA4F13861}" type="pres">
      <dgm:prSet presAssocID="{9ADF3729-64E3-48DB-BD07-7076050934C5}" presName="sibTrans" presStyleCnt="0"/>
      <dgm:spPr/>
    </dgm:pt>
    <dgm:pt modelId="{178B2338-0206-4B5C-91BC-08F8860E5343}" type="pres">
      <dgm:prSet presAssocID="{4B5F8F8D-4090-49BC-880C-7AB52491AB69}" presName="composite" presStyleCnt="0"/>
      <dgm:spPr/>
    </dgm:pt>
    <dgm:pt modelId="{A0BDBA32-34B3-4FA9-B838-56AB789EB027}" type="pres">
      <dgm:prSet presAssocID="{4B5F8F8D-4090-49BC-880C-7AB52491AB69}" presName="rect1" presStyleLbl="trAlignAcc1" presStyleIdx="7" presStyleCnt="10">
        <dgm:presLayoutVars>
          <dgm:bulletEnabled val="1"/>
        </dgm:presLayoutVars>
      </dgm:prSet>
      <dgm:spPr/>
    </dgm:pt>
    <dgm:pt modelId="{6CA035A5-0E3D-45DF-BF31-B5ECD80982A7}" type="pres">
      <dgm:prSet presAssocID="{4B5F8F8D-4090-49BC-880C-7AB52491AB69}" presName="rect2" presStyleLbl="fgImgPlace1" presStyleIdx="7" presStyleCnt="1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Badge 8 with solid fill"/>
        </a:ext>
      </dgm:extLst>
    </dgm:pt>
    <dgm:pt modelId="{854A4D09-AD4D-4FAF-8CC6-B90FC6866210}" type="pres">
      <dgm:prSet presAssocID="{0E7E91FD-0D17-43BF-9A77-EEECE3A49887}" presName="sibTrans" presStyleCnt="0"/>
      <dgm:spPr/>
    </dgm:pt>
    <dgm:pt modelId="{8B13930F-D62D-4CBD-BDAE-BC87BB768F0D}" type="pres">
      <dgm:prSet presAssocID="{759D263C-1597-4A7B-9780-FB9BD9B35D61}" presName="composite" presStyleCnt="0"/>
      <dgm:spPr/>
    </dgm:pt>
    <dgm:pt modelId="{B17D4788-5E3A-4058-A040-984620E0345F}" type="pres">
      <dgm:prSet presAssocID="{759D263C-1597-4A7B-9780-FB9BD9B35D61}" presName="rect1" presStyleLbl="trAlignAcc1" presStyleIdx="8" presStyleCnt="10">
        <dgm:presLayoutVars>
          <dgm:bulletEnabled val="1"/>
        </dgm:presLayoutVars>
      </dgm:prSet>
      <dgm:spPr/>
    </dgm:pt>
    <dgm:pt modelId="{A80EE484-2216-44E0-989B-96FA614BCE39}" type="pres">
      <dgm:prSet presAssocID="{759D263C-1597-4A7B-9780-FB9BD9B35D61}" presName="rect2" presStyleLbl="fgImgPlace1" presStyleIdx="8" presStyleCnt="10"/>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Badge 9 with solid fill"/>
        </a:ext>
      </dgm:extLst>
    </dgm:pt>
    <dgm:pt modelId="{5B7CE603-E4E6-42CF-A3A3-155D6BAFA045}" type="pres">
      <dgm:prSet presAssocID="{1BA0BE1D-DCA7-4A4D-8D23-D1B61B102E2A}" presName="sibTrans" presStyleCnt="0"/>
      <dgm:spPr/>
    </dgm:pt>
    <dgm:pt modelId="{74906913-A967-4073-8D27-EFFE3D8B0627}" type="pres">
      <dgm:prSet presAssocID="{77B11F79-3EF0-4CE0-86D5-395829457352}" presName="composite" presStyleCnt="0"/>
      <dgm:spPr/>
    </dgm:pt>
    <dgm:pt modelId="{F7F66575-6055-40C9-8A0A-65552DB07B98}" type="pres">
      <dgm:prSet presAssocID="{77B11F79-3EF0-4CE0-86D5-395829457352}" presName="rect1" presStyleLbl="trAlignAcc1" presStyleIdx="9" presStyleCnt="10">
        <dgm:presLayoutVars>
          <dgm:bulletEnabled val="1"/>
        </dgm:presLayoutVars>
      </dgm:prSet>
      <dgm:spPr/>
    </dgm:pt>
    <dgm:pt modelId="{A98D9AAF-F51C-4DF0-BC42-FFCDA698B29D}" type="pres">
      <dgm:prSet presAssocID="{77B11F79-3EF0-4CE0-86D5-395829457352}" presName="rect2" presStyleLbl="fgImgPlace1" presStyleIdx="9" presStyleCnt="1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dgm:spPr>
      <dgm:extLst>
        <a:ext uri="{E40237B7-FDA0-4F09-8148-C483321AD2D9}">
          <dgm14:cNvPr xmlns:dgm14="http://schemas.microsoft.com/office/drawing/2010/diagram" id="0" name="" descr="Badge 10 with solid fill"/>
        </a:ext>
      </dgm:extLst>
    </dgm:pt>
  </dgm:ptLst>
  <dgm:cxnLst>
    <dgm:cxn modelId="{99012C09-EC50-4124-B1C8-9312F4295220}" type="presOf" srcId="{5297ED1E-3245-4881-9BD5-74C8CAC3DB39}" destId="{ECD10CF0-D766-4BB3-AB8B-1193B5190FEE}" srcOrd="0" destOrd="0" presId="urn:microsoft.com/office/officeart/2008/layout/PictureStrips"/>
    <dgm:cxn modelId="{61530518-ACE0-47B1-AE3B-98DE6D998CEC}" srcId="{D82AE352-60EE-4FD2-BC8D-AD9D64665E7C}" destId="{C29C888E-DAE8-49EF-9F10-29E496C30718}" srcOrd="5" destOrd="0" parTransId="{65A9AF98-F0E7-451C-A335-B25706828482}" sibTransId="{6D5FF1B0-145C-4FC5-8489-6E1957A7AFA4}"/>
    <dgm:cxn modelId="{42029C1A-80F2-4FC4-A791-909FDF7F0692}" type="presOf" srcId="{6B74F2A7-50F6-48E5-931E-0F8F25EB8C85}" destId="{6D23A15D-50C8-436B-B62C-3F31926E67DC}" srcOrd="0" destOrd="0" presId="urn:microsoft.com/office/officeart/2008/layout/PictureStrips"/>
    <dgm:cxn modelId="{AFC4451F-7F92-408C-8E7E-1AD05F76D495}" srcId="{D82AE352-60EE-4FD2-BC8D-AD9D64665E7C}" destId="{EB15BEAB-4ADD-4E70-AA52-E85DC56831E6}" srcOrd="3" destOrd="0" parTransId="{81B8C476-3ABD-48B8-9209-3957665FA082}" sibTransId="{9E90ED1F-1835-43D6-92B5-1304B2C48F5C}"/>
    <dgm:cxn modelId="{1B68E130-BF82-4106-87A0-BA02F25AD088}" type="presOf" srcId="{C29C888E-DAE8-49EF-9F10-29E496C30718}" destId="{FB07702D-F2B9-40FD-B74F-FDCECFB25394}" srcOrd="0" destOrd="0" presId="urn:microsoft.com/office/officeart/2008/layout/PictureStrips"/>
    <dgm:cxn modelId="{37004D3F-5F75-48A8-928A-CBE8B884CED1}" type="presOf" srcId="{77B11F79-3EF0-4CE0-86D5-395829457352}" destId="{F7F66575-6055-40C9-8A0A-65552DB07B98}" srcOrd="0" destOrd="0" presId="urn:microsoft.com/office/officeart/2008/layout/PictureStrips"/>
    <dgm:cxn modelId="{D34DB068-4335-42E0-9FE3-A13176BB18E4}" srcId="{D82AE352-60EE-4FD2-BC8D-AD9D64665E7C}" destId="{4B5F8F8D-4090-49BC-880C-7AB52491AB69}" srcOrd="7" destOrd="0" parTransId="{68C6F1CE-B99E-4C91-AD36-D56DF9B51258}" sibTransId="{0E7E91FD-0D17-43BF-9A77-EEECE3A49887}"/>
    <dgm:cxn modelId="{F902E272-0571-4011-8ACE-3759FC74EE5E}" type="presOf" srcId="{759D263C-1597-4A7B-9780-FB9BD9B35D61}" destId="{B17D4788-5E3A-4058-A040-984620E0345F}" srcOrd="0" destOrd="0" presId="urn:microsoft.com/office/officeart/2008/layout/PictureStrips"/>
    <dgm:cxn modelId="{7168257A-0B4A-474B-9072-B36BFD9514F4}" type="presOf" srcId="{05FE2BFF-BF66-4202-8578-9F48EA14557D}" destId="{21D26DDA-7D22-4C97-9EA0-86BF9E7D9786}" srcOrd="0" destOrd="0" presId="urn:microsoft.com/office/officeart/2008/layout/PictureStrips"/>
    <dgm:cxn modelId="{C53096A4-8096-42B9-891E-B1ECAF222923}" srcId="{D82AE352-60EE-4FD2-BC8D-AD9D64665E7C}" destId="{FB65E804-68DC-47A7-8414-FE976FCF9852}" srcOrd="4" destOrd="0" parTransId="{F291116A-190D-4612-A4DD-10AC0638E571}" sibTransId="{48E39C41-21ED-42B0-A49E-382D46593E3E}"/>
    <dgm:cxn modelId="{7208A4A5-188F-41B2-A811-AFDF6545410B}" type="presOf" srcId="{AA0EC6D2-442D-42C6-A27D-A328BF5B36B8}" destId="{B11366E7-BCAB-4977-84CC-E3B6B3650D74}" srcOrd="0" destOrd="0" presId="urn:microsoft.com/office/officeart/2008/layout/PictureStrips"/>
    <dgm:cxn modelId="{A18AD2B1-6967-4E12-B3A8-83A2E5907D14}" srcId="{D82AE352-60EE-4FD2-BC8D-AD9D64665E7C}" destId="{AA0EC6D2-442D-42C6-A27D-A328BF5B36B8}" srcOrd="2" destOrd="0" parTransId="{6D1098AF-8BEF-45EE-8AE2-C8F7039F26F2}" sibTransId="{996D9D96-0706-4CEC-9E1A-36D89A6D584A}"/>
    <dgm:cxn modelId="{E567F0B4-1DD7-45C4-8DEC-3185A257BF68}" srcId="{D82AE352-60EE-4FD2-BC8D-AD9D64665E7C}" destId="{77B11F79-3EF0-4CE0-86D5-395829457352}" srcOrd="9" destOrd="0" parTransId="{00D1913C-EB64-4080-AC45-530D32CD2659}" sibTransId="{2A283DA3-0F2F-4A19-96CB-292A27FA996F}"/>
    <dgm:cxn modelId="{9318EBBE-CB16-43C3-B84A-FC912ACD00D1}" srcId="{D82AE352-60EE-4FD2-BC8D-AD9D64665E7C}" destId="{6B74F2A7-50F6-48E5-931E-0F8F25EB8C85}" srcOrd="1" destOrd="0" parTransId="{E4DDAD2E-60BA-43DC-AF61-88CA10CCC097}" sibTransId="{A399F9E9-7451-4859-9784-713447F496A1}"/>
    <dgm:cxn modelId="{F670CEC6-219B-4A51-A3A5-B983CC0A9A68}" srcId="{D82AE352-60EE-4FD2-BC8D-AD9D64665E7C}" destId="{5297ED1E-3245-4881-9BD5-74C8CAC3DB39}" srcOrd="0" destOrd="0" parTransId="{52E99422-4CB0-48D5-B687-255551C8E96C}" sibTransId="{12D67841-68B4-41CF-ABB2-8DB4E529A39A}"/>
    <dgm:cxn modelId="{E8CB62CE-379C-42E8-A8F3-0194A301D1CB}" type="presOf" srcId="{FB65E804-68DC-47A7-8414-FE976FCF9852}" destId="{162EA614-BCAF-451A-A6C1-9FC64610A341}" srcOrd="0" destOrd="0" presId="urn:microsoft.com/office/officeart/2008/layout/PictureStrips"/>
    <dgm:cxn modelId="{75A685CE-4A66-4C00-A3E7-9CA20E67C042}" type="presOf" srcId="{EB15BEAB-4ADD-4E70-AA52-E85DC56831E6}" destId="{89A11726-D013-4D81-B1AF-7805C4AC8AAC}" srcOrd="0" destOrd="0" presId="urn:microsoft.com/office/officeart/2008/layout/PictureStrips"/>
    <dgm:cxn modelId="{BCFCC6CE-E555-44F9-8E49-45ECCF3712D1}" srcId="{D82AE352-60EE-4FD2-BC8D-AD9D64665E7C}" destId="{05FE2BFF-BF66-4202-8578-9F48EA14557D}" srcOrd="6" destOrd="0" parTransId="{F95BD245-1131-47AC-B269-E8AA4059905A}" sibTransId="{9ADF3729-64E3-48DB-BD07-7076050934C5}"/>
    <dgm:cxn modelId="{673439E3-8F62-4BC8-BA3A-7DC6339B66BD}" type="presOf" srcId="{4B5F8F8D-4090-49BC-880C-7AB52491AB69}" destId="{A0BDBA32-34B3-4FA9-B838-56AB789EB027}" srcOrd="0" destOrd="0" presId="urn:microsoft.com/office/officeart/2008/layout/PictureStrips"/>
    <dgm:cxn modelId="{7F7F39E9-9E0B-490A-A9A6-D2EF7AE6C0F3}" srcId="{D82AE352-60EE-4FD2-BC8D-AD9D64665E7C}" destId="{759D263C-1597-4A7B-9780-FB9BD9B35D61}" srcOrd="8" destOrd="0" parTransId="{FD0DADC0-5ABC-4402-9270-1B62BAE09E76}" sibTransId="{1BA0BE1D-DCA7-4A4D-8D23-D1B61B102E2A}"/>
    <dgm:cxn modelId="{21451AF7-D4F8-4A93-A27C-6CA08C4EBD85}" type="presOf" srcId="{D82AE352-60EE-4FD2-BC8D-AD9D64665E7C}" destId="{87FD0FB9-0F51-4D1A-8900-6CADBBAD74EE}" srcOrd="0" destOrd="0" presId="urn:microsoft.com/office/officeart/2008/layout/PictureStrips"/>
    <dgm:cxn modelId="{A1463E0B-0605-49D4-9884-F6DFB7DC304B}" type="presParOf" srcId="{87FD0FB9-0F51-4D1A-8900-6CADBBAD74EE}" destId="{4F7C9905-6427-4C3D-86D7-7603ABC73932}" srcOrd="0" destOrd="0" presId="urn:microsoft.com/office/officeart/2008/layout/PictureStrips"/>
    <dgm:cxn modelId="{DD19D946-407F-44DA-8A69-CD1EBD1BCE2D}" type="presParOf" srcId="{4F7C9905-6427-4C3D-86D7-7603ABC73932}" destId="{ECD10CF0-D766-4BB3-AB8B-1193B5190FEE}" srcOrd="0" destOrd="0" presId="urn:microsoft.com/office/officeart/2008/layout/PictureStrips"/>
    <dgm:cxn modelId="{FFB3BFEC-0708-40BE-94A6-AF978125B483}" type="presParOf" srcId="{4F7C9905-6427-4C3D-86D7-7603ABC73932}" destId="{9E984C1D-3C3C-4EA1-A3E0-EAC86E80584C}" srcOrd="1" destOrd="0" presId="urn:microsoft.com/office/officeart/2008/layout/PictureStrips"/>
    <dgm:cxn modelId="{6526C393-3CAE-4768-8C7C-28DA7523BF15}" type="presParOf" srcId="{87FD0FB9-0F51-4D1A-8900-6CADBBAD74EE}" destId="{417FA96F-15E3-4A94-820D-B4DD3BF35929}" srcOrd="1" destOrd="0" presId="urn:microsoft.com/office/officeart/2008/layout/PictureStrips"/>
    <dgm:cxn modelId="{29E80F85-8B89-4E82-A578-C5D3FF5F32F8}" type="presParOf" srcId="{87FD0FB9-0F51-4D1A-8900-6CADBBAD74EE}" destId="{B3A35D04-9930-4B8A-A2AE-2315E5475B2D}" srcOrd="2" destOrd="0" presId="urn:microsoft.com/office/officeart/2008/layout/PictureStrips"/>
    <dgm:cxn modelId="{4C98CF2D-0C61-4292-A8A7-9CABF3D98416}" type="presParOf" srcId="{B3A35D04-9930-4B8A-A2AE-2315E5475B2D}" destId="{6D23A15D-50C8-436B-B62C-3F31926E67DC}" srcOrd="0" destOrd="0" presId="urn:microsoft.com/office/officeart/2008/layout/PictureStrips"/>
    <dgm:cxn modelId="{9C2C4E1F-3180-46DF-8F01-7CA6D111920F}" type="presParOf" srcId="{B3A35D04-9930-4B8A-A2AE-2315E5475B2D}" destId="{B97018C1-F695-4CB2-91B7-94CF89458CE1}" srcOrd="1" destOrd="0" presId="urn:microsoft.com/office/officeart/2008/layout/PictureStrips"/>
    <dgm:cxn modelId="{0F7EE120-510A-4A3A-B64D-3967ED651110}" type="presParOf" srcId="{87FD0FB9-0F51-4D1A-8900-6CADBBAD74EE}" destId="{21F88523-8F79-4573-8955-0B2F8BEC2F85}" srcOrd="3" destOrd="0" presId="urn:microsoft.com/office/officeart/2008/layout/PictureStrips"/>
    <dgm:cxn modelId="{1FED6B5D-250C-4A31-8C61-CF8C7F8C5467}" type="presParOf" srcId="{87FD0FB9-0F51-4D1A-8900-6CADBBAD74EE}" destId="{4EBF901C-3AD9-4255-BA1C-7BCCC7EB57DE}" srcOrd="4" destOrd="0" presId="urn:microsoft.com/office/officeart/2008/layout/PictureStrips"/>
    <dgm:cxn modelId="{A63FB6E8-0EF0-4078-AF84-354888164006}" type="presParOf" srcId="{4EBF901C-3AD9-4255-BA1C-7BCCC7EB57DE}" destId="{B11366E7-BCAB-4977-84CC-E3B6B3650D74}" srcOrd="0" destOrd="0" presId="urn:microsoft.com/office/officeart/2008/layout/PictureStrips"/>
    <dgm:cxn modelId="{F24D18EE-D1F9-4B69-BA8F-D79C92765F32}" type="presParOf" srcId="{4EBF901C-3AD9-4255-BA1C-7BCCC7EB57DE}" destId="{258856A3-9848-430F-A7AB-63FDA4CA579C}" srcOrd="1" destOrd="0" presId="urn:microsoft.com/office/officeart/2008/layout/PictureStrips"/>
    <dgm:cxn modelId="{8DA60F82-CEA6-45CA-B177-D89EFD3F7250}" type="presParOf" srcId="{87FD0FB9-0F51-4D1A-8900-6CADBBAD74EE}" destId="{53B432E6-AF3C-4F05-AF3B-6244A12EB376}" srcOrd="5" destOrd="0" presId="urn:microsoft.com/office/officeart/2008/layout/PictureStrips"/>
    <dgm:cxn modelId="{02BA209E-9A00-4D98-967E-5F947A8E3D08}" type="presParOf" srcId="{87FD0FB9-0F51-4D1A-8900-6CADBBAD74EE}" destId="{B896FDBF-1F17-4984-9143-0F4FCC50C093}" srcOrd="6" destOrd="0" presId="urn:microsoft.com/office/officeart/2008/layout/PictureStrips"/>
    <dgm:cxn modelId="{9AFBCC2D-AFEA-46EA-B488-EDE6E9AF35F9}" type="presParOf" srcId="{B896FDBF-1F17-4984-9143-0F4FCC50C093}" destId="{89A11726-D013-4D81-B1AF-7805C4AC8AAC}" srcOrd="0" destOrd="0" presId="urn:microsoft.com/office/officeart/2008/layout/PictureStrips"/>
    <dgm:cxn modelId="{DDAC3E0F-B222-435B-830C-5465C9CCA5A3}" type="presParOf" srcId="{B896FDBF-1F17-4984-9143-0F4FCC50C093}" destId="{7EAD4F78-4460-48DF-8963-59B5230E1B21}" srcOrd="1" destOrd="0" presId="urn:microsoft.com/office/officeart/2008/layout/PictureStrips"/>
    <dgm:cxn modelId="{C12267AF-839A-4BA9-BEA1-9A5481B11FA5}" type="presParOf" srcId="{87FD0FB9-0F51-4D1A-8900-6CADBBAD74EE}" destId="{9E269E32-4F80-46DF-9F8C-E89FBA56462A}" srcOrd="7" destOrd="0" presId="urn:microsoft.com/office/officeart/2008/layout/PictureStrips"/>
    <dgm:cxn modelId="{65AACABF-7DAE-446C-A9CF-1E4A7622C267}" type="presParOf" srcId="{87FD0FB9-0F51-4D1A-8900-6CADBBAD74EE}" destId="{FDE16C5E-6C48-4A40-A208-CBB1EB1909E3}" srcOrd="8" destOrd="0" presId="urn:microsoft.com/office/officeart/2008/layout/PictureStrips"/>
    <dgm:cxn modelId="{EC16C17D-BF7E-41B1-A773-33EA3137B9AE}" type="presParOf" srcId="{FDE16C5E-6C48-4A40-A208-CBB1EB1909E3}" destId="{162EA614-BCAF-451A-A6C1-9FC64610A341}" srcOrd="0" destOrd="0" presId="urn:microsoft.com/office/officeart/2008/layout/PictureStrips"/>
    <dgm:cxn modelId="{2C71E87F-CF30-4E1A-8EE2-8B6D752E42CC}" type="presParOf" srcId="{FDE16C5E-6C48-4A40-A208-CBB1EB1909E3}" destId="{76BA32F6-0555-4F06-B54D-0BDF01924693}" srcOrd="1" destOrd="0" presId="urn:microsoft.com/office/officeart/2008/layout/PictureStrips"/>
    <dgm:cxn modelId="{439F13BD-F528-4131-AE09-A29FDDB1F93A}" type="presParOf" srcId="{87FD0FB9-0F51-4D1A-8900-6CADBBAD74EE}" destId="{C0A967B0-248E-422F-8C19-206C69D21A68}" srcOrd="9" destOrd="0" presId="urn:microsoft.com/office/officeart/2008/layout/PictureStrips"/>
    <dgm:cxn modelId="{97090D86-264F-47F3-89AE-841802C8767D}" type="presParOf" srcId="{87FD0FB9-0F51-4D1A-8900-6CADBBAD74EE}" destId="{C6F81C72-4FED-4C9E-9FBD-03F8CB8F53F0}" srcOrd="10" destOrd="0" presId="urn:microsoft.com/office/officeart/2008/layout/PictureStrips"/>
    <dgm:cxn modelId="{99648718-BB59-4D5B-A9B4-BFB0520A8376}" type="presParOf" srcId="{C6F81C72-4FED-4C9E-9FBD-03F8CB8F53F0}" destId="{FB07702D-F2B9-40FD-B74F-FDCECFB25394}" srcOrd="0" destOrd="0" presId="urn:microsoft.com/office/officeart/2008/layout/PictureStrips"/>
    <dgm:cxn modelId="{C854D9BE-6114-4FB4-9FF5-BCB188B0D265}" type="presParOf" srcId="{C6F81C72-4FED-4C9E-9FBD-03F8CB8F53F0}" destId="{F33A8E4B-C5CB-48FF-B721-850859E931F1}" srcOrd="1" destOrd="0" presId="urn:microsoft.com/office/officeart/2008/layout/PictureStrips"/>
    <dgm:cxn modelId="{AC8E79AA-58E8-4037-A75D-2A65FAE71A31}" type="presParOf" srcId="{87FD0FB9-0F51-4D1A-8900-6CADBBAD74EE}" destId="{841CD100-32FB-4AEA-A48E-99B4207BB4A2}" srcOrd="11" destOrd="0" presId="urn:microsoft.com/office/officeart/2008/layout/PictureStrips"/>
    <dgm:cxn modelId="{D45299D4-993C-4D9B-9EDB-51A80757C65F}" type="presParOf" srcId="{87FD0FB9-0F51-4D1A-8900-6CADBBAD74EE}" destId="{73494C24-7D34-456D-AE65-7F3FE79C401E}" srcOrd="12" destOrd="0" presId="urn:microsoft.com/office/officeart/2008/layout/PictureStrips"/>
    <dgm:cxn modelId="{FFA6EAC7-6D30-4692-A820-C20E7DA1F6D4}" type="presParOf" srcId="{73494C24-7D34-456D-AE65-7F3FE79C401E}" destId="{21D26DDA-7D22-4C97-9EA0-86BF9E7D9786}" srcOrd="0" destOrd="0" presId="urn:microsoft.com/office/officeart/2008/layout/PictureStrips"/>
    <dgm:cxn modelId="{85B45F93-FEAC-46E3-9DBB-8DA9D829800C}" type="presParOf" srcId="{73494C24-7D34-456D-AE65-7F3FE79C401E}" destId="{BF0E501A-0CB5-46D4-BE83-A158C54FEA35}" srcOrd="1" destOrd="0" presId="urn:microsoft.com/office/officeart/2008/layout/PictureStrips"/>
    <dgm:cxn modelId="{09524D3F-63DC-41D9-B106-C4745FD2F24C}" type="presParOf" srcId="{87FD0FB9-0F51-4D1A-8900-6CADBBAD74EE}" destId="{10F83623-2D81-4ACA-B2C3-D02FA4F13861}" srcOrd="13" destOrd="0" presId="urn:microsoft.com/office/officeart/2008/layout/PictureStrips"/>
    <dgm:cxn modelId="{812D7F27-B02C-4ECC-9BD6-02F03AE0562C}" type="presParOf" srcId="{87FD0FB9-0F51-4D1A-8900-6CADBBAD74EE}" destId="{178B2338-0206-4B5C-91BC-08F8860E5343}" srcOrd="14" destOrd="0" presId="urn:microsoft.com/office/officeart/2008/layout/PictureStrips"/>
    <dgm:cxn modelId="{9AACAFE5-12EF-4314-A93A-396A2FD9807C}" type="presParOf" srcId="{178B2338-0206-4B5C-91BC-08F8860E5343}" destId="{A0BDBA32-34B3-4FA9-B838-56AB789EB027}" srcOrd="0" destOrd="0" presId="urn:microsoft.com/office/officeart/2008/layout/PictureStrips"/>
    <dgm:cxn modelId="{91BAB864-C27A-4CB5-90A5-5FA6338C3111}" type="presParOf" srcId="{178B2338-0206-4B5C-91BC-08F8860E5343}" destId="{6CA035A5-0E3D-45DF-BF31-B5ECD80982A7}" srcOrd="1" destOrd="0" presId="urn:microsoft.com/office/officeart/2008/layout/PictureStrips"/>
    <dgm:cxn modelId="{E1B65529-A85E-4ED0-B4F7-040A028E898B}" type="presParOf" srcId="{87FD0FB9-0F51-4D1A-8900-6CADBBAD74EE}" destId="{854A4D09-AD4D-4FAF-8CC6-B90FC6866210}" srcOrd="15" destOrd="0" presId="urn:microsoft.com/office/officeart/2008/layout/PictureStrips"/>
    <dgm:cxn modelId="{F73DFBF9-383F-4325-B7BD-169A6185F547}" type="presParOf" srcId="{87FD0FB9-0F51-4D1A-8900-6CADBBAD74EE}" destId="{8B13930F-D62D-4CBD-BDAE-BC87BB768F0D}" srcOrd="16" destOrd="0" presId="urn:microsoft.com/office/officeart/2008/layout/PictureStrips"/>
    <dgm:cxn modelId="{7ABD2FD1-1C61-42A0-A12C-5C05CBC78363}" type="presParOf" srcId="{8B13930F-D62D-4CBD-BDAE-BC87BB768F0D}" destId="{B17D4788-5E3A-4058-A040-984620E0345F}" srcOrd="0" destOrd="0" presId="urn:microsoft.com/office/officeart/2008/layout/PictureStrips"/>
    <dgm:cxn modelId="{8CEE92CD-5751-4E64-9232-9960FADF2D71}" type="presParOf" srcId="{8B13930F-D62D-4CBD-BDAE-BC87BB768F0D}" destId="{A80EE484-2216-44E0-989B-96FA614BCE39}" srcOrd="1" destOrd="0" presId="urn:microsoft.com/office/officeart/2008/layout/PictureStrips"/>
    <dgm:cxn modelId="{DB4FFED3-F90F-4723-8DA4-954F7FA7E5F4}" type="presParOf" srcId="{87FD0FB9-0F51-4D1A-8900-6CADBBAD74EE}" destId="{5B7CE603-E4E6-42CF-A3A3-155D6BAFA045}" srcOrd="17" destOrd="0" presId="urn:microsoft.com/office/officeart/2008/layout/PictureStrips"/>
    <dgm:cxn modelId="{AA07D4BF-B242-49B0-BB45-CECAB785E5E2}" type="presParOf" srcId="{87FD0FB9-0F51-4D1A-8900-6CADBBAD74EE}" destId="{74906913-A967-4073-8D27-EFFE3D8B0627}" srcOrd="18" destOrd="0" presId="urn:microsoft.com/office/officeart/2008/layout/PictureStrips"/>
    <dgm:cxn modelId="{824EF59B-7977-43E0-BFDE-8FA5BB6D3746}" type="presParOf" srcId="{74906913-A967-4073-8D27-EFFE3D8B0627}" destId="{F7F66575-6055-40C9-8A0A-65552DB07B98}" srcOrd="0" destOrd="0" presId="urn:microsoft.com/office/officeart/2008/layout/PictureStrips"/>
    <dgm:cxn modelId="{0F3D308B-535C-4463-8499-B4D493D5E2ED}" type="presParOf" srcId="{74906913-A967-4073-8D27-EFFE3D8B0627}" destId="{A98D9AAF-F51C-4DF0-BC42-FFCDA698B29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06932F-8612-4F5A-B6E0-6FEB2E55515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63889B-AE3F-422F-BBAF-16711105D646}">
      <dgm:prSet custT="1"/>
      <dgm:spPr>
        <a:xfrm>
          <a:off x="2258148" y="1335363"/>
          <a:ext cx="3151829" cy="768495"/>
        </a:xfrm>
        <a:prstGeom prst="rect">
          <a:avLst/>
        </a:prstGeom>
        <a:noFill/>
        <a:ln>
          <a:noFill/>
        </a:ln>
        <a:effectLst/>
      </dgm:spPr>
      <dgm:t>
        <a:bodyPr/>
        <a:lstStyle/>
        <a:p>
          <a:pPr>
            <a:lnSpc>
              <a:spcPct val="100000"/>
            </a:lnSpc>
            <a:buNone/>
            <a:defRPr cap="all"/>
          </a:pPr>
          <a:r>
            <a:rPr lang="en-US" sz="2400" b="1" i="0" cap="all" baseline="0" dirty="0">
              <a:solidFill>
                <a:schemeClr val="tx1"/>
              </a:solidFill>
              <a:latin typeface="Calibri" panose="020F0502020204030204"/>
              <a:ea typeface="+mn-ea"/>
              <a:cs typeface="+mn-cs"/>
            </a:rPr>
            <a:t>SOR 3.0  Recommendations </a:t>
          </a:r>
          <a:r>
            <a:rPr lang="en-US" sz="2400" b="1" i="0" cap="all" baseline="0" dirty="0">
              <a:solidFill>
                <a:sysClr val="window" lastClr="FFFFFF">
                  <a:hueOff val="0"/>
                  <a:satOff val="0"/>
                  <a:lumOff val="0"/>
                  <a:alphaOff val="0"/>
                </a:sysClr>
              </a:solidFill>
              <a:latin typeface="Calibri" panose="020F0502020204030204"/>
              <a:ea typeface="+mn-ea"/>
              <a:cs typeface="+mn-cs"/>
            </a:rPr>
            <a:t>Survey</a:t>
          </a:r>
          <a:endParaRPr lang="en-US" sz="2400" cap="all" dirty="0">
            <a:solidFill>
              <a:sysClr val="window" lastClr="FFFFFF">
                <a:hueOff val="0"/>
                <a:satOff val="0"/>
                <a:lumOff val="0"/>
                <a:alphaOff val="0"/>
              </a:sysClr>
            </a:solidFill>
            <a:latin typeface="Calibri" panose="020F0502020204030204"/>
            <a:ea typeface="+mn-ea"/>
            <a:cs typeface="+mn-cs"/>
          </a:endParaRPr>
        </a:p>
      </dgm:t>
    </dgm:pt>
    <dgm:pt modelId="{DD992C67-E66A-48C9-A246-96BED3D66B34}" type="parTrans" cxnId="{099345B1-2F10-4958-AEFE-FE1A7E097412}">
      <dgm:prSet/>
      <dgm:spPr/>
      <dgm:t>
        <a:bodyPr/>
        <a:lstStyle/>
        <a:p>
          <a:endParaRPr lang="en-US"/>
        </a:p>
      </dgm:t>
    </dgm:pt>
    <dgm:pt modelId="{6CF6C62A-B815-49CE-8BBD-9BD0265B6088}" type="sibTrans" cxnId="{099345B1-2F10-4958-AEFE-FE1A7E097412}">
      <dgm:prSet/>
      <dgm:spPr/>
      <dgm:t>
        <a:bodyPr/>
        <a:lstStyle/>
        <a:p>
          <a:endParaRPr lang="en-US"/>
        </a:p>
      </dgm:t>
    </dgm:pt>
    <dgm:pt modelId="{56D1B5B8-C514-4F85-B0EC-50EBE35EC57E}" type="pres">
      <dgm:prSet presAssocID="{1706932F-8612-4F5A-B6E0-6FEB2E555150}" presName="root" presStyleCnt="0">
        <dgm:presLayoutVars>
          <dgm:dir/>
          <dgm:resizeHandles val="exact"/>
        </dgm:presLayoutVars>
      </dgm:prSet>
      <dgm:spPr/>
    </dgm:pt>
    <dgm:pt modelId="{27DB9D08-CEDE-4E7D-8395-692129038579}" type="pres">
      <dgm:prSet presAssocID="{9863889B-AE3F-422F-BBAF-16711105D646}" presName="compNode" presStyleCnt="0"/>
      <dgm:spPr/>
    </dgm:pt>
    <dgm:pt modelId="{13EB753E-3F16-47B9-A5C4-3DBF84A1EA43}" type="pres">
      <dgm:prSet presAssocID="{9863889B-AE3F-422F-BBAF-16711105D646}" presName="iconBgRect" presStyleLbl="bgShp" presStyleIdx="0" presStyleCnt="1"/>
      <dgm:spPr>
        <a:xfrm>
          <a:off x="3325273" y="831"/>
          <a:ext cx="1017580" cy="1017580"/>
        </a:xfrm>
        <a:prstGeom prst="ellipse">
          <a:avLst/>
        </a:prstGeom>
        <a:solidFill>
          <a:srgbClr val="CF202F">
            <a:hueOff val="0"/>
            <a:satOff val="0"/>
            <a:lumOff val="0"/>
            <a:alphaOff val="0"/>
          </a:srgbClr>
        </a:solidFill>
        <a:ln>
          <a:noFill/>
        </a:ln>
        <a:effectLst/>
      </dgm:spPr>
    </dgm:pt>
    <dgm:pt modelId="{E6498FC6-5D87-4E79-8AAB-CCAD5EA2A592}" type="pres">
      <dgm:prSet presAssocID="{9863889B-AE3F-422F-BBAF-16711105D646}" presName="iconRect" presStyleLbl="node1" presStyleIdx="0" presStyleCnt="1"/>
      <dgm:spPr>
        <a:xfrm>
          <a:off x="3542134" y="217693"/>
          <a:ext cx="583857" cy="583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UiUx"/>
        </a:ext>
      </dgm:extLst>
    </dgm:pt>
    <dgm:pt modelId="{95654208-B3E0-4106-B613-E17533D8C223}" type="pres">
      <dgm:prSet presAssocID="{9863889B-AE3F-422F-BBAF-16711105D646}" presName="spaceRect" presStyleCnt="0"/>
      <dgm:spPr/>
    </dgm:pt>
    <dgm:pt modelId="{4961E35F-E5C6-43BE-B48D-07B9E9AFE38B}" type="pres">
      <dgm:prSet presAssocID="{9863889B-AE3F-422F-BBAF-16711105D646}" presName="textRect" presStyleLbl="revTx" presStyleIdx="0" presStyleCnt="1" custScaleX="188940">
        <dgm:presLayoutVars>
          <dgm:chMax val="1"/>
          <dgm:chPref val="1"/>
        </dgm:presLayoutVars>
      </dgm:prSet>
      <dgm:spPr/>
    </dgm:pt>
  </dgm:ptLst>
  <dgm:cxnLst>
    <dgm:cxn modelId="{A158042C-291E-4883-BE61-8538F0A6E08D}" type="presOf" srcId="{9863889B-AE3F-422F-BBAF-16711105D646}" destId="{4961E35F-E5C6-43BE-B48D-07B9E9AFE38B}" srcOrd="0" destOrd="0" presId="urn:microsoft.com/office/officeart/2018/5/layout/IconCircleLabelList"/>
    <dgm:cxn modelId="{F1FB8C68-25F4-4508-97DE-2A91075EBA51}" type="presOf" srcId="{1706932F-8612-4F5A-B6E0-6FEB2E555150}" destId="{56D1B5B8-C514-4F85-B0EC-50EBE35EC57E}" srcOrd="0" destOrd="0" presId="urn:microsoft.com/office/officeart/2018/5/layout/IconCircleLabelList"/>
    <dgm:cxn modelId="{099345B1-2F10-4958-AEFE-FE1A7E097412}" srcId="{1706932F-8612-4F5A-B6E0-6FEB2E555150}" destId="{9863889B-AE3F-422F-BBAF-16711105D646}" srcOrd="0" destOrd="0" parTransId="{DD992C67-E66A-48C9-A246-96BED3D66B34}" sibTransId="{6CF6C62A-B815-49CE-8BBD-9BD0265B6088}"/>
    <dgm:cxn modelId="{511E4C0E-0AB8-4031-8FFD-9E13FBC1823F}" type="presParOf" srcId="{56D1B5B8-C514-4F85-B0EC-50EBE35EC57E}" destId="{27DB9D08-CEDE-4E7D-8395-692129038579}" srcOrd="0" destOrd="0" presId="urn:microsoft.com/office/officeart/2018/5/layout/IconCircleLabelList"/>
    <dgm:cxn modelId="{2B1F3FB2-5C00-473C-BFA8-81F493F372EE}" type="presParOf" srcId="{27DB9D08-CEDE-4E7D-8395-692129038579}" destId="{13EB753E-3F16-47B9-A5C4-3DBF84A1EA43}" srcOrd="0" destOrd="0" presId="urn:microsoft.com/office/officeart/2018/5/layout/IconCircleLabelList"/>
    <dgm:cxn modelId="{A98B6F5D-F274-491F-88A4-5B3C706FC573}" type="presParOf" srcId="{27DB9D08-CEDE-4E7D-8395-692129038579}" destId="{E6498FC6-5D87-4E79-8AAB-CCAD5EA2A592}" srcOrd="1" destOrd="0" presId="urn:microsoft.com/office/officeart/2018/5/layout/IconCircleLabelList"/>
    <dgm:cxn modelId="{8E417123-341A-485E-B070-E2C8FA5454F7}" type="presParOf" srcId="{27DB9D08-CEDE-4E7D-8395-692129038579}" destId="{95654208-B3E0-4106-B613-E17533D8C223}" srcOrd="2" destOrd="0" presId="urn:microsoft.com/office/officeart/2018/5/layout/IconCircleLabelList"/>
    <dgm:cxn modelId="{F75314A0-4AB4-4E59-AB99-98E9C51E9FFB}" type="presParOf" srcId="{27DB9D08-CEDE-4E7D-8395-692129038579}" destId="{4961E35F-E5C6-43BE-B48D-07B9E9AFE38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98F1F-2035-4B46-A198-FC6FDDCF4934}">
      <dsp:nvSpPr>
        <dsp:cNvPr id="0" name=""/>
        <dsp:cNvSpPr/>
      </dsp:nvSpPr>
      <dsp:spPr>
        <a:xfrm>
          <a:off x="2310"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Prevention and treatment across the lifespan </a:t>
          </a:r>
        </a:p>
      </dsp:txBody>
      <dsp:txXfrm>
        <a:off x="2310" y="607739"/>
        <a:ext cx="1833041" cy="1099824"/>
      </dsp:txXfrm>
    </dsp:sp>
    <dsp:sp modelId="{EA8ABD67-C6F7-4127-8FB5-4C019EE6B844}">
      <dsp:nvSpPr>
        <dsp:cNvPr id="0" name=""/>
        <dsp:cNvSpPr/>
      </dsp:nvSpPr>
      <dsp:spPr>
        <a:xfrm>
          <a:off x="2019554" y="612645"/>
          <a:ext cx="1833041" cy="1089376"/>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Children, youth, and families  </a:t>
          </a:r>
        </a:p>
      </dsp:txBody>
      <dsp:txXfrm>
        <a:off x="2019554" y="612645"/>
        <a:ext cx="1833041" cy="1089376"/>
      </dsp:txXfrm>
    </dsp:sp>
    <dsp:sp modelId="{641869E3-C34A-4C4A-BB6E-5E1DD9A57227}">
      <dsp:nvSpPr>
        <dsp:cNvPr id="0" name=""/>
        <dsp:cNvSpPr/>
      </dsp:nvSpPr>
      <dsp:spPr>
        <a:xfrm>
          <a:off x="4035002"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Suicide prevention</a:t>
          </a:r>
        </a:p>
      </dsp:txBody>
      <dsp:txXfrm>
        <a:off x="4035002" y="607739"/>
        <a:ext cx="1833041" cy="1099824"/>
      </dsp:txXfrm>
    </dsp:sp>
    <dsp:sp modelId="{03228A34-C691-4631-A885-4ABD2166EAE8}">
      <dsp:nvSpPr>
        <dsp:cNvPr id="0" name=""/>
        <dsp:cNvSpPr/>
      </dsp:nvSpPr>
      <dsp:spPr>
        <a:xfrm>
          <a:off x="6051347" y="60773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Building Ohio’s behavioral health workforce</a:t>
          </a:r>
        </a:p>
      </dsp:txBody>
      <dsp:txXfrm>
        <a:off x="6051347" y="607739"/>
        <a:ext cx="1833041" cy="1099824"/>
      </dsp:txXfrm>
    </dsp:sp>
    <dsp:sp modelId="{E76EC5E2-750C-4EC4-AA29-969C7A04D1A5}">
      <dsp:nvSpPr>
        <dsp:cNvPr id="0" name=""/>
        <dsp:cNvSpPr/>
      </dsp:nvSpPr>
      <dsp:spPr>
        <a:xfrm>
          <a:off x="2310"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Quality care in integrated settings</a:t>
          </a:r>
        </a:p>
      </dsp:txBody>
      <dsp:txXfrm>
        <a:off x="2310" y="1890869"/>
        <a:ext cx="1833041" cy="1099824"/>
      </dsp:txXfrm>
    </dsp:sp>
    <dsp:sp modelId="{386FE3D1-F628-4FED-AFC5-9B759D739005}">
      <dsp:nvSpPr>
        <dsp:cNvPr id="0" name=""/>
        <dsp:cNvSpPr/>
      </dsp:nvSpPr>
      <dsp:spPr>
        <a:xfrm>
          <a:off x="2018656" y="1890869"/>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Helping adults with SPMI thrive in communities</a:t>
          </a:r>
        </a:p>
      </dsp:txBody>
      <dsp:txXfrm>
        <a:off x="2018656" y="1890869"/>
        <a:ext cx="1833041" cy="1099824"/>
      </dsp:txXfrm>
    </dsp:sp>
    <dsp:sp modelId="{6C0D8AD4-B3D1-47C2-B2B9-26A75720EAE8}">
      <dsp:nvSpPr>
        <dsp:cNvPr id="0" name=""/>
        <dsp:cNvSpPr/>
      </dsp:nvSpPr>
      <dsp:spPr>
        <a:xfrm>
          <a:off x="4035002"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Preventing overdose deaths</a:t>
          </a:r>
        </a:p>
      </dsp:txBody>
      <dsp:txXfrm>
        <a:off x="4035002" y="1890869"/>
        <a:ext cx="1833041" cy="1099824"/>
      </dsp:txXfrm>
    </dsp:sp>
    <dsp:sp modelId="{B4AFA6AB-C75A-4009-9656-5F85EF94492A}">
      <dsp:nvSpPr>
        <dsp:cNvPr id="0" name=""/>
        <dsp:cNvSpPr/>
      </dsp:nvSpPr>
      <dsp:spPr>
        <a:xfrm>
          <a:off x="6051347" y="1890869"/>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Long-term responses and support</a:t>
          </a:r>
        </a:p>
      </dsp:txBody>
      <dsp:txXfrm>
        <a:off x="6051347" y="1890869"/>
        <a:ext cx="1833041" cy="1099824"/>
      </dsp:txXfrm>
    </dsp:sp>
    <dsp:sp modelId="{4E53FA7E-27DF-454A-92B1-A37EC85F1EDC}">
      <dsp:nvSpPr>
        <dsp:cNvPr id="0" name=""/>
        <dsp:cNvSpPr/>
      </dsp:nvSpPr>
      <dsp:spPr>
        <a:xfrm>
          <a:off x="2310"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Delivering excellent care in our state psychiatric hospitals</a:t>
          </a:r>
        </a:p>
      </dsp:txBody>
      <dsp:txXfrm>
        <a:off x="2310" y="3173998"/>
        <a:ext cx="1833041" cy="1099824"/>
      </dsp:txXfrm>
    </dsp:sp>
    <dsp:sp modelId="{2DE7B8EA-A719-4190-B89F-1670BDF6F499}">
      <dsp:nvSpPr>
        <dsp:cNvPr id="0" name=""/>
        <dsp:cNvSpPr/>
      </dsp:nvSpPr>
      <dsp:spPr>
        <a:xfrm>
          <a:off x="2018656" y="3173998"/>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Transferring research into practice to support communities</a:t>
          </a:r>
        </a:p>
      </dsp:txBody>
      <dsp:txXfrm>
        <a:off x="2018656" y="3173998"/>
        <a:ext cx="1833041" cy="1099824"/>
      </dsp:txXfrm>
    </dsp:sp>
    <dsp:sp modelId="{E9483381-5417-44CA-B84F-F70D5D681BAD}">
      <dsp:nvSpPr>
        <dsp:cNvPr id="0" name=""/>
        <dsp:cNvSpPr/>
      </dsp:nvSpPr>
      <dsp:spPr>
        <a:xfrm>
          <a:off x="4035002" y="3173998"/>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Ensuring safe and quality care in Ohio’s behavioral health system</a:t>
          </a:r>
        </a:p>
      </dsp:txBody>
      <dsp:txXfrm>
        <a:off x="4035002" y="3173998"/>
        <a:ext cx="1833041" cy="1099824"/>
      </dsp:txXfrm>
    </dsp:sp>
    <dsp:sp modelId="{C67361D2-0A60-43BE-9284-B7092102145C}">
      <dsp:nvSpPr>
        <dsp:cNvPr id="0" name=""/>
        <dsp:cNvSpPr/>
      </dsp:nvSpPr>
      <dsp:spPr>
        <a:xfrm>
          <a:off x="6051347"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a:ea typeface="+mn-ea"/>
              <a:cs typeface="+mn-cs"/>
            </a:rPr>
            <a:t>Better meeting the needs of Multisystem Youth</a:t>
          </a:r>
        </a:p>
      </dsp:txBody>
      <dsp:txXfrm>
        <a:off x="6051347" y="3173998"/>
        <a:ext cx="1833041" cy="1099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98F1F-2035-4B46-A198-FC6FDDCF4934}">
      <dsp:nvSpPr>
        <dsp:cNvPr id="0" name=""/>
        <dsp:cNvSpPr/>
      </dsp:nvSpPr>
      <dsp:spPr>
        <a:xfrm>
          <a:off x="2310"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Prevention and treatment across the lifespan </a:t>
          </a:r>
        </a:p>
      </dsp:txBody>
      <dsp:txXfrm>
        <a:off x="2310" y="607739"/>
        <a:ext cx="1833041" cy="1099824"/>
      </dsp:txXfrm>
    </dsp:sp>
    <dsp:sp modelId="{EA8ABD67-C6F7-4127-8FB5-4C019EE6B844}">
      <dsp:nvSpPr>
        <dsp:cNvPr id="0" name=""/>
        <dsp:cNvSpPr/>
      </dsp:nvSpPr>
      <dsp:spPr>
        <a:xfrm>
          <a:off x="2019554" y="612645"/>
          <a:ext cx="1833041" cy="1089376"/>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Children, youth, and families  </a:t>
          </a:r>
        </a:p>
      </dsp:txBody>
      <dsp:txXfrm>
        <a:off x="2019554" y="612645"/>
        <a:ext cx="1833041" cy="1089376"/>
      </dsp:txXfrm>
    </dsp:sp>
    <dsp:sp modelId="{641869E3-C34A-4C4A-BB6E-5E1DD9A57227}">
      <dsp:nvSpPr>
        <dsp:cNvPr id="0" name=""/>
        <dsp:cNvSpPr/>
      </dsp:nvSpPr>
      <dsp:spPr>
        <a:xfrm>
          <a:off x="4035002" y="607739"/>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Suicide prevention</a:t>
          </a:r>
        </a:p>
      </dsp:txBody>
      <dsp:txXfrm>
        <a:off x="4035002" y="607739"/>
        <a:ext cx="1833041" cy="1099824"/>
      </dsp:txXfrm>
    </dsp:sp>
    <dsp:sp modelId="{03228A34-C691-4631-A885-4ABD2166EAE8}">
      <dsp:nvSpPr>
        <dsp:cNvPr id="0" name=""/>
        <dsp:cNvSpPr/>
      </dsp:nvSpPr>
      <dsp:spPr>
        <a:xfrm>
          <a:off x="6051347" y="60773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Building Ohio’s behavioral health workforce</a:t>
          </a:r>
        </a:p>
      </dsp:txBody>
      <dsp:txXfrm>
        <a:off x="6051347" y="607739"/>
        <a:ext cx="1833041" cy="1099824"/>
      </dsp:txXfrm>
    </dsp:sp>
    <dsp:sp modelId="{E76EC5E2-750C-4EC4-AA29-969C7A04D1A5}">
      <dsp:nvSpPr>
        <dsp:cNvPr id="0" name=""/>
        <dsp:cNvSpPr/>
      </dsp:nvSpPr>
      <dsp:spPr>
        <a:xfrm>
          <a:off x="2310"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Quality care in integrated settings</a:t>
          </a:r>
        </a:p>
      </dsp:txBody>
      <dsp:txXfrm>
        <a:off x="2310" y="1890869"/>
        <a:ext cx="1833041" cy="1099824"/>
      </dsp:txXfrm>
    </dsp:sp>
    <dsp:sp modelId="{386FE3D1-F628-4FED-AFC5-9B759D739005}">
      <dsp:nvSpPr>
        <dsp:cNvPr id="0" name=""/>
        <dsp:cNvSpPr/>
      </dsp:nvSpPr>
      <dsp:spPr>
        <a:xfrm>
          <a:off x="2018656" y="1890869"/>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Helping adults with SPMI thrive in communities</a:t>
          </a:r>
        </a:p>
      </dsp:txBody>
      <dsp:txXfrm>
        <a:off x="2018656" y="1890869"/>
        <a:ext cx="1833041" cy="1099824"/>
      </dsp:txXfrm>
    </dsp:sp>
    <dsp:sp modelId="{6C0D8AD4-B3D1-47C2-B2B9-26A75720EAE8}">
      <dsp:nvSpPr>
        <dsp:cNvPr id="0" name=""/>
        <dsp:cNvSpPr/>
      </dsp:nvSpPr>
      <dsp:spPr>
        <a:xfrm>
          <a:off x="4035002" y="1890869"/>
          <a:ext cx="1833041" cy="1099824"/>
        </a:xfrm>
        <a:prstGeom prst="rect">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Preventing overdose deaths</a:t>
          </a:r>
        </a:p>
      </dsp:txBody>
      <dsp:txXfrm>
        <a:off x="4035002" y="1890869"/>
        <a:ext cx="1833041" cy="1099824"/>
      </dsp:txXfrm>
    </dsp:sp>
    <dsp:sp modelId="{B4AFA6AB-C75A-4009-9656-5F85EF94492A}">
      <dsp:nvSpPr>
        <dsp:cNvPr id="0" name=""/>
        <dsp:cNvSpPr/>
      </dsp:nvSpPr>
      <dsp:spPr>
        <a:xfrm>
          <a:off x="6051347" y="1890869"/>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Long-term responses and support</a:t>
          </a:r>
        </a:p>
      </dsp:txBody>
      <dsp:txXfrm>
        <a:off x="6051347" y="1890869"/>
        <a:ext cx="1833041" cy="1099824"/>
      </dsp:txXfrm>
    </dsp:sp>
    <dsp:sp modelId="{4E53FA7E-27DF-454A-92B1-A37EC85F1EDC}">
      <dsp:nvSpPr>
        <dsp:cNvPr id="0" name=""/>
        <dsp:cNvSpPr/>
      </dsp:nvSpPr>
      <dsp:spPr>
        <a:xfrm>
          <a:off x="2310"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Delivering excellent care in our state psychiatric hospitals</a:t>
          </a:r>
        </a:p>
      </dsp:txBody>
      <dsp:txXfrm>
        <a:off x="2310" y="3173998"/>
        <a:ext cx="1833041" cy="1099824"/>
      </dsp:txXfrm>
    </dsp:sp>
    <dsp:sp modelId="{2DE7B8EA-A719-4190-B89F-1670BDF6F499}">
      <dsp:nvSpPr>
        <dsp:cNvPr id="0" name=""/>
        <dsp:cNvSpPr/>
      </dsp:nvSpPr>
      <dsp:spPr>
        <a:xfrm>
          <a:off x="2018656" y="3173998"/>
          <a:ext cx="1833041" cy="1099824"/>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Transferring research into practice to support communities</a:t>
          </a:r>
        </a:p>
      </dsp:txBody>
      <dsp:txXfrm>
        <a:off x="2018656" y="3173998"/>
        <a:ext cx="1833041" cy="1099824"/>
      </dsp:txXfrm>
    </dsp:sp>
    <dsp:sp modelId="{E9483381-5417-44CA-B84F-F70D5D681BAD}">
      <dsp:nvSpPr>
        <dsp:cNvPr id="0" name=""/>
        <dsp:cNvSpPr/>
      </dsp:nvSpPr>
      <dsp:spPr>
        <a:xfrm>
          <a:off x="4035002" y="3173998"/>
          <a:ext cx="1833041" cy="1099824"/>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Ensuring safe and quality care in Ohio’s behavioral health system</a:t>
          </a:r>
        </a:p>
      </dsp:txBody>
      <dsp:txXfrm>
        <a:off x="4035002" y="3173998"/>
        <a:ext cx="1833041" cy="1099824"/>
      </dsp:txXfrm>
    </dsp:sp>
    <dsp:sp modelId="{C67361D2-0A60-43BE-9284-B7092102145C}">
      <dsp:nvSpPr>
        <dsp:cNvPr id="0" name=""/>
        <dsp:cNvSpPr/>
      </dsp:nvSpPr>
      <dsp:spPr>
        <a:xfrm>
          <a:off x="6051347" y="3173998"/>
          <a:ext cx="1833041" cy="1099824"/>
        </a:xfrm>
        <a:prstGeom prst="rect">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Calibri"/>
              <a:ea typeface="+mn-ea"/>
              <a:cs typeface="+mn-cs"/>
            </a:rPr>
            <a:t>Better meeting the needs of Multisystem Youth</a:t>
          </a:r>
        </a:p>
      </dsp:txBody>
      <dsp:txXfrm>
        <a:off x="6051347" y="3173998"/>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E6FF4-53BA-4DD6-A91D-56A948110353}">
      <dsp:nvSpPr>
        <dsp:cNvPr id="0" name=""/>
        <dsp:cNvSpPr/>
      </dsp:nvSpPr>
      <dsp:spPr>
        <a:xfrm>
          <a:off x="0" y="1890"/>
          <a:ext cx="6263640" cy="109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Application due 07/18/2022</a:t>
          </a:r>
        </a:p>
      </dsp:txBody>
      <dsp:txXfrm>
        <a:off x="53227" y="55117"/>
        <a:ext cx="6157186" cy="983906"/>
      </dsp:txXfrm>
    </dsp:sp>
    <dsp:sp modelId="{57B0E8EB-A2F0-4070-9CCD-C811CC60F051}">
      <dsp:nvSpPr>
        <dsp:cNvPr id="0" name=""/>
        <dsp:cNvSpPr/>
      </dsp:nvSpPr>
      <dsp:spPr>
        <a:xfrm>
          <a:off x="0" y="1104527"/>
          <a:ext cx="6263640" cy="109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Requires a needs assessment and overdose reduction strategic plan</a:t>
          </a:r>
        </a:p>
      </dsp:txBody>
      <dsp:txXfrm>
        <a:off x="53227" y="1157754"/>
        <a:ext cx="6157186" cy="983906"/>
      </dsp:txXfrm>
    </dsp:sp>
    <dsp:sp modelId="{635AD784-6C63-468D-ADBD-2C4FA2D3DB34}">
      <dsp:nvSpPr>
        <dsp:cNvPr id="0" name=""/>
        <dsp:cNvSpPr/>
      </dsp:nvSpPr>
      <dsp:spPr>
        <a:xfrm>
          <a:off x="0" y="2207163"/>
          <a:ext cx="6263640" cy="109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Project start date of 9/30/2022</a:t>
          </a:r>
        </a:p>
      </dsp:txBody>
      <dsp:txXfrm>
        <a:off x="53227" y="2260390"/>
        <a:ext cx="6157186" cy="983906"/>
      </dsp:txXfrm>
    </dsp:sp>
    <dsp:sp modelId="{6BFFEEE4-10DD-4798-B837-9C43DA1F9072}">
      <dsp:nvSpPr>
        <dsp:cNvPr id="0" name=""/>
        <dsp:cNvSpPr/>
      </dsp:nvSpPr>
      <dsp:spPr>
        <a:xfrm>
          <a:off x="0" y="3309800"/>
          <a:ext cx="6263640" cy="109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Estimated award for Year 1 of $97,354,086</a:t>
          </a:r>
        </a:p>
      </dsp:txBody>
      <dsp:txXfrm>
        <a:off x="53227" y="3363027"/>
        <a:ext cx="6157186" cy="983906"/>
      </dsp:txXfrm>
    </dsp:sp>
    <dsp:sp modelId="{0B8BF20B-453C-435A-937E-E689B0D63E5C}">
      <dsp:nvSpPr>
        <dsp:cNvPr id="0" name=""/>
        <dsp:cNvSpPr/>
      </dsp:nvSpPr>
      <dsp:spPr>
        <a:xfrm>
          <a:off x="0" y="4412437"/>
          <a:ext cx="6263640" cy="109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Project Period of 2 years</a:t>
          </a:r>
        </a:p>
      </dsp:txBody>
      <dsp:txXfrm>
        <a:off x="53227" y="4465664"/>
        <a:ext cx="6157186" cy="983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10CF0-D766-4BB3-AB8B-1193B5190FEE}">
      <dsp:nvSpPr>
        <dsp:cNvPr id="0" name=""/>
        <dsp:cNvSpPr/>
      </dsp:nvSpPr>
      <dsp:spPr>
        <a:xfrm>
          <a:off x="768143" y="398275"/>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Reduce Unintentional Overdose Deaths (SHIP)</a:t>
          </a:r>
          <a:endParaRPr lang="en-US" sz="1200" kern="1200" dirty="0"/>
        </a:p>
      </dsp:txBody>
      <dsp:txXfrm>
        <a:off x="768143" y="398275"/>
        <a:ext cx="2794969" cy="873428"/>
      </dsp:txXfrm>
    </dsp:sp>
    <dsp:sp modelId="{9E984C1D-3C3C-4EA1-A3E0-EAC86E80584C}">
      <dsp:nvSpPr>
        <dsp:cNvPr id="0" name=""/>
        <dsp:cNvSpPr/>
      </dsp:nvSpPr>
      <dsp:spPr>
        <a:xfrm>
          <a:off x="651686" y="272113"/>
          <a:ext cx="611399" cy="9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3A15D-50C8-436B-B62C-3F31926E67DC}">
      <dsp:nvSpPr>
        <dsp:cNvPr id="0" name=""/>
        <dsp:cNvSpPr/>
      </dsp:nvSpPr>
      <dsp:spPr>
        <a:xfrm>
          <a:off x="3914581" y="398275"/>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Increase Access to Addiction Treatment (SHIP)</a:t>
          </a:r>
        </a:p>
      </dsp:txBody>
      <dsp:txXfrm>
        <a:off x="3914581" y="398275"/>
        <a:ext cx="2794969" cy="873428"/>
      </dsp:txXfrm>
    </dsp:sp>
    <dsp:sp modelId="{B97018C1-F695-4CB2-91B7-94CF89458CE1}">
      <dsp:nvSpPr>
        <dsp:cNvPr id="0" name=""/>
        <dsp:cNvSpPr/>
      </dsp:nvSpPr>
      <dsp:spPr>
        <a:xfrm>
          <a:off x="3798124" y="272113"/>
          <a:ext cx="611399" cy="9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366E7-BCAB-4977-84CC-E3B6B3650D74}">
      <dsp:nvSpPr>
        <dsp:cNvPr id="0" name=""/>
        <dsp:cNvSpPr/>
      </dsp:nvSpPr>
      <dsp:spPr>
        <a:xfrm>
          <a:off x="768143" y="1497824"/>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Increase Recovery Supports (SHIP)</a:t>
          </a:r>
        </a:p>
      </dsp:txBody>
      <dsp:txXfrm>
        <a:off x="768143" y="1497824"/>
        <a:ext cx="2794969" cy="873428"/>
      </dsp:txXfrm>
    </dsp:sp>
    <dsp:sp modelId="{258856A3-9848-430F-A7AB-63FDA4CA579C}">
      <dsp:nvSpPr>
        <dsp:cNvPr id="0" name=""/>
        <dsp:cNvSpPr/>
      </dsp:nvSpPr>
      <dsp:spPr>
        <a:xfrm>
          <a:off x="651686" y="1371662"/>
          <a:ext cx="611399" cy="9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A11726-D013-4D81-B1AF-7805C4AC8AAC}">
      <dsp:nvSpPr>
        <dsp:cNvPr id="0" name=""/>
        <dsp:cNvSpPr/>
      </dsp:nvSpPr>
      <dsp:spPr>
        <a:xfrm>
          <a:off x="3914581" y="1497824"/>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Prevent youth alcohol and drug use (SHIP)</a:t>
          </a:r>
        </a:p>
      </dsp:txBody>
      <dsp:txXfrm>
        <a:off x="3914581" y="1497824"/>
        <a:ext cx="2794969" cy="873428"/>
      </dsp:txXfrm>
    </dsp:sp>
    <dsp:sp modelId="{7EAD4F78-4460-48DF-8963-59B5230E1B21}">
      <dsp:nvSpPr>
        <dsp:cNvPr id="0" name=""/>
        <dsp:cNvSpPr/>
      </dsp:nvSpPr>
      <dsp:spPr>
        <a:xfrm>
          <a:off x="3798124" y="1371662"/>
          <a:ext cx="611399" cy="9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2EA614-BCAF-451A-A6C1-9FC64610A341}">
      <dsp:nvSpPr>
        <dsp:cNvPr id="0" name=""/>
        <dsp:cNvSpPr/>
      </dsp:nvSpPr>
      <dsp:spPr>
        <a:xfrm>
          <a:off x="768143" y="2597372"/>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Improve dissemination and utilization of surveillance data (OPN)</a:t>
          </a:r>
        </a:p>
      </dsp:txBody>
      <dsp:txXfrm>
        <a:off x="768143" y="2597372"/>
        <a:ext cx="2794969" cy="873428"/>
      </dsp:txXfrm>
    </dsp:sp>
    <dsp:sp modelId="{76BA32F6-0555-4F06-B54D-0BDF01924693}">
      <dsp:nvSpPr>
        <dsp:cNvPr id="0" name=""/>
        <dsp:cNvSpPr/>
      </dsp:nvSpPr>
      <dsp:spPr>
        <a:xfrm>
          <a:off x="651686" y="2471211"/>
          <a:ext cx="611399" cy="91709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7702D-F2B9-40FD-B74F-FDCECFB25394}">
      <dsp:nvSpPr>
        <dsp:cNvPr id="0" name=""/>
        <dsp:cNvSpPr/>
      </dsp:nvSpPr>
      <dsp:spPr>
        <a:xfrm>
          <a:off x="3914581" y="2597372"/>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Support responsible prescribing practices (OPN)</a:t>
          </a:r>
        </a:p>
      </dsp:txBody>
      <dsp:txXfrm>
        <a:off x="3914581" y="2597372"/>
        <a:ext cx="2794969" cy="873428"/>
      </dsp:txXfrm>
    </dsp:sp>
    <dsp:sp modelId="{F33A8E4B-C5CB-48FF-B721-850859E931F1}">
      <dsp:nvSpPr>
        <dsp:cNvPr id="0" name=""/>
        <dsp:cNvSpPr/>
      </dsp:nvSpPr>
      <dsp:spPr>
        <a:xfrm>
          <a:off x="3798124" y="2471211"/>
          <a:ext cx="611399" cy="91709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26DDA-7D22-4C97-9EA0-86BF9E7D9786}">
      <dsp:nvSpPr>
        <dsp:cNvPr id="0" name=""/>
        <dsp:cNvSpPr/>
      </dsp:nvSpPr>
      <dsp:spPr>
        <a:xfrm>
          <a:off x="768143" y="3696921"/>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Promote harm reduction policies and practices(OPN)</a:t>
          </a:r>
        </a:p>
      </dsp:txBody>
      <dsp:txXfrm>
        <a:off x="768143" y="3696921"/>
        <a:ext cx="2794969" cy="873428"/>
      </dsp:txXfrm>
    </dsp:sp>
    <dsp:sp modelId="{BF0E501A-0CB5-46D4-BE83-A158C54FEA35}">
      <dsp:nvSpPr>
        <dsp:cNvPr id="0" name=""/>
        <dsp:cNvSpPr/>
      </dsp:nvSpPr>
      <dsp:spPr>
        <a:xfrm>
          <a:off x="651686" y="3570759"/>
          <a:ext cx="611399" cy="917099"/>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DBA32-34B3-4FA9-B838-56AB789EB027}">
      <dsp:nvSpPr>
        <dsp:cNvPr id="0" name=""/>
        <dsp:cNvSpPr/>
      </dsp:nvSpPr>
      <dsp:spPr>
        <a:xfrm>
          <a:off x="3914581" y="3696921"/>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Promote the adoption and enforcement of model, evidenced-informed policies for overdose prevention (OPN)</a:t>
          </a:r>
        </a:p>
      </dsp:txBody>
      <dsp:txXfrm>
        <a:off x="3914581" y="3696921"/>
        <a:ext cx="2794969" cy="873428"/>
      </dsp:txXfrm>
    </dsp:sp>
    <dsp:sp modelId="{6CA035A5-0E3D-45DF-BF31-B5ECD80982A7}">
      <dsp:nvSpPr>
        <dsp:cNvPr id="0" name=""/>
        <dsp:cNvSpPr/>
      </dsp:nvSpPr>
      <dsp:spPr>
        <a:xfrm>
          <a:off x="3798124" y="3570759"/>
          <a:ext cx="611399" cy="917099"/>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7D4788-5E3A-4058-A040-984620E0345F}">
      <dsp:nvSpPr>
        <dsp:cNvPr id="0" name=""/>
        <dsp:cNvSpPr/>
      </dsp:nvSpPr>
      <dsp:spPr>
        <a:xfrm>
          <a:off x="768143" y="4796470"/>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Drive innovation to ensure access to culturally responsive, trauma- informed, prevention, treatment and recovery services for all ages (MHAS)</a:t>
          </a:r>
        </a:p>
      </dsp:txBody>
      <dsp:txXfrm>
        <a:off x="768143" y="4796470"/>
        <a:ext cx="2794969" cy="873428"/>
      </dsp:txXfrm>
    </dsp:sp>
    <dsp:sp modelId="{A80EE484-2216-44E0-989B-96FA614BCE39}">
      <dsp:nvSpPr>
        <dsp:cNvPr id="0" name=""/>
        <dsp:cNvSpPr/>
      </dsp:nvSpPr>
      <dsp:spPr>
        <a:xfrm>
          <a:off x="651686" y="4670308"/>
          <a:ext cx="611399" cy="917099"/>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F66575-6055-40C9-8A0A-65552DB07B98}">
      <dsp:nvSpPr>
        <dsp:cNvPr id="0" name=""/>
        <dsp:cNvSpPr/>
      </dsp:nvSpPr>
      <dsp:spPr>
        <a:xfrm>
          <a:off x="3914581" y="4796470"/>
          <a:ext cx="2794969" cy="87342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60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Strengthen and expand strategic collaborations and partnerships (MHAS)</a:t>
          </a:r>
        </a:p>
      </dsp:txBody>
      <dsp:txXfrm>
        <a:off x="3914581" y="4796470"/>
        <a:ext cx="2794969" cy="873428"/>
      </dsp:txXfrm>
    </dsp:sp>
    <dsp:sp modelId="{A98D9AAF-F51C-4DF0-BC42-FFCDA698B29D}">
      <dsp:nvSpPr>
        <dsp:cNvPr id="0" name=""/>
        <dsp:cNvSpPr/>
      </dsp:nvSpPr>
      <dsp:spPr>
        <a:xfrm>
          <a:off x="3798124" y="4670308"/>
          <a:ext cx="611399" cy="917099"/>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B753E-3F16-47B9-A5C4-3DBF84A1EA43}">
      <dsp:nvSpPr>
        <dsp:cNvPr id="0" name=""/>
        <dsp:cNvSpPr/>
      </dsp:nvSpPr>
      <dsp:spPr>
        <a:xfrm>
          <a:off x="1320010" y="831"/>
          <a:ext cx="1017580" cy="1017580"/>
        </a:xfrm>
        <a:prstGeom prst="ellipse">
          <a:avLst/>
        </a:prstGeom>
        <a:solidFill>
          <a:srgbClr val="CF202F">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6498FC6-5D87-4E79-8AAB-CCAD5EA2A592}">
      <dsp:nvSpPr>
        <dsp:cNvPr id="0" name=""/>
        <dsp:cNvSpPr/>
      </dsp:nvSpPr>
      <dsp:spPr>
        <a:xfrm>
          <a:off x="1536871" y="217693"/>
          <a:ext cx="583857" cy="583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1E35F-E5C6-43BE-B48D-07B9E9AFE38B}">
      <dsp:nvSpPr>
        <dsp:cNvPr id="0" name=""/>
        <dsp:cNvSpPr/>
      </dsp:nvSpPr>
      <dsp:spPr>
        <a:xfrm>
          <a:off x="252885" y="1335363"/>
          <a:ext cx="3151829" cy="76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cap="all" baseline="0" dirty="0">
              <a:solidFill>
                <a:schemeClr val="tx1"/>
              </a:solidFill>
              <a:latin typeface="Calibri" panose="020F0502020204030204"/>
              <a:ea typeface="+mn-ea"/>
              <a:cs typeface="+mn-cs"/>
            </a:rPr>
            <a:t>SOR 3.0  Recommendations </a:t>
          </a:r>
          <a:r>
            <a:rPr lang="en-US" sz="2400" b="1" i="0" kern="1200" cap="all" baseline="0" dirty="0">
              <a:solidFill>
                <a:sysClr val="window" lastClr="FFFFFF">
                  <a:hueOff val="0"/>
                  <a:satOff val="0"/>
                  <a:lumOff val="0"/>
                  <a:alphaOff val="0"/>
                </a:sysClr>
              </a:solidFill>
              <a:latin typeface="Calibri" panose="020F0502020204030204"/>
              <a:ea typeface="+mn-ea"/>
              <a:cs typeface="+mn-cs"/>
            </a:rPr>
            <a:t>Survey</a:t>
          </a:r>
          <a:endParaRPr lang="en-US" sz="2400" kern="1200" cap="all" dirty="0">
            <a:solidFill>
              <a:sysClr val="window" lastClr="FFFFFF">
                <a:hueOff val="0"/>
                <a:satOff val="0"/>
                <a:lumOff val="0"/>
                <a:alphaOff val="0"/>
              </a:sysClr>
            </a:solidFill>
            <a:latin typeface="Calibri" panose="020F0502020204030204"/>
            <a:ea typeface="+mn-ea"/>
            <a:cs typeface="+mn-cs"/>
          </a:endParaRPr>
        </a:p>
      </dsp:txBody>
      <dsp:txXfrm>
        <a:off x="252885" y="1335363"/>
        <a:ext cx="3151829" cy="7684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54375-46AC-48EE-A3ED-0E18B60FC2B4}" type="datetimeFigureOut">
              <a:rPr lang="en-US" smtClean="0"/>
              <a:t>7/5/2022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700DD-37F9-4B95-A35A-C3C68D77B27B}" type="slidenum">
              <a:rPr lang="en-US" smtClean="0"/>
              <a:t>‹#›</a:t>
            </a:fld>
            <a:endParaRPr lang="en-US"/>
          </a:p>
        </p:txBody>
      </p:sp>
    </p:spTree>
    <p:extLst>
      <p:ext uri="{BB962C8B-B14F-4D97-AF65-F5344CB8AC3E}">
        <p14:creationId xmlns:p14="http://schemas.microsoft.com/office/powerpoint/2010/main" val="161722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see that Congress has authorized the use of theses funds beyond OUD.  Ohio will continue to use these funds to drive statewide leadership through MHAS and local planning through ADAMH Boards and broad community partnerships for implementation of full system of care.</a:t>
            </a:r>
          </a:p>
        </p:txBody>
      </p:sp>
      <p:sp>
        <p:nvSpPr>
          <p:cNvPr id="4" name="Slide Number Placeholder 3"/>
          <p:cNvSpPr>
            <a:spLocks noGrp="1"/>
          </p:cNvSpPr>
          <p:nvPr>
            <p:ph type="sldNum" sz="quarter" idx="5"/>
          </p:nvPr>
        </p:nvSpPr>
        <p:spPr/>
        <p:txBody>
          <a:bodyPr/>
          <a:lstStyle/>
          <a:p>
            <a:fld id="{047700DD-37F9-4B95-A35A-C3C68D77B27B}" type="slidenum">
              <a:rPr lang="en-US" smtClean="0"/>
              <a:t>2</a:t>
            </a:fld>
            <a:endParaRPr lang="en-US"/>
          </a:p>
        </p:txBody>
      </p:sp>
    </p:spTree>
    <p:extLst>
      <p:ext uri="{BB962C8B-B14F-4D97-AF65-F5344CB8AC3E}">
        <p14:creationId xmlns:p14="http://schemas.microsoft.com/office/powerpoint/2010/main" val="182102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next look at the top 20 counties with overdose death numbers and rates.  Those counties highlighted in red are in the top 20 for both rate and count.</a:t>
            </a:r>
          </a:p>
        </p:txBody>
      </p:sp>
      <p:sp>
        <p:nvSpPr>
          <p:cNvPr id="4" name="Slide Number Placeholder 3"/>
          <p:cNvSpPr>
            <a:spLocks noGrp="1"/>
          </p:cNvSpPr>
          <p:nvPr>
            <p:ph type="sldNum" sz="quarter" idx="5"/>
          </p:nvPr>
        </p:nvSpPr>
        <p:spPr/>
        <p:txBody>
          <a:bodyPr/>
          <a:lstStyle/>
          <a:p>
            <a:fld id="{047700DD-37F9-4B95-A35A-C3C68D77B27B}" type="slidenum">
              <a:rPr lang="en-US" smtClean="0"/>
              <a:t>12</a:t>
            </a:fld>
            <a:endParaRPr lang="en-US"/>
          </a:p>
        </p:txBody>
      </p:sp>
    </p:spTree>
    <p:extLst>
      <p:ext uri="{BB962C8B-B14F-4D97-AF65-F5344CB8AC3E}">
        <p14:creationId xmlns:p14="http://schemas.microsoft.com/office/powerpoint/2010/main" val="296817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driven by the outreach efforts making naloxone more available in communities, and overdoses being reversed in the community with the person denying transportation to ED.</a:t>
            </a:r>
          </a:p>
        </p:txBody>
      </p:sp>
      <p:sp>
        <p:nvSpPr>
          <p:cNvPr id="4" name="Slide Number Placeholder 3"/>
          <p:cNvSpPr>
            <a:spLocks noGrp="1"/>
          </p:cNvSpPr>
          <p:nvPr>
            <p:ph type="sldNum" sz="quarter" idx="5"/>
          </p:nvPr>
        </p:nvSpPr>
        <p:spPr/>
        <p:txBody>
          <a:bodyPr/>
          <a:lstStyle/>
          <a:p>
            <a:fld id="{047700DD-37F9-4B95-A35A-C3C68D77B27B}" type="slidenum">
              <a:rPr lang="en-US" smtClean="0"/>
              <a:t>14</a:t>
            </a:fld>
            <a:endParaRPr lang="en-US"/>
          </a:p>
        </p:txBody>
      </p:sp>
    </p:spTree>
    <p:extLst>
      <p:ext uri="{BB962C8B-B14F-4D97-AF65-F5344CB8AC3E}">
        <p14:creationId xmlns:p14="http://schemas.microsoft.com/office/powerpoint/2010/main" val="76388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rPr>
              <a:t>Over 50,000 </a:t>
            </a:r>
            <a:r>
              <a:rPr lang="en-US" sz="1200" b="1" dirty="0">
                <a:effectLst/>
                <a:latin typeface="Calibri" panose="020F0502020204030204" pitchFamily="34" charset="0"/>
                <a:ea typeface="Calibri" panose="020F0502020204030204" pitchFamily="34" charset="0"/>
              </a:rPr>
              <a:t>known overdose reversals in Ohio, including over 35,000 reversals just in the past two years, and over 44,000 since 2019.</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47700DD-37F9-4B95-A35A-C3C68D77B27B}" type="slidenum">
              <a:rPr lang="en-US" smtClean="0"/>
              <a:t>15</a:t>
            </a:fld>
            <a:endParaRPr lang="en-US"/>
          </a:p>
        </p:txBody>
      </p:sp>
    </p:spTree>
    <p:extLst>
      <p:ext uri="{BB962C8B-B14F-4D97-AF65-F5344CB8AC3E}">
        <p14:creationId xmlns:p14="http://schemas.microsoft.com/office/powerpoint/2010/main" val="236385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is performing consistently or above national outcomes.  There are areas for continued focus and improvement, and we’d like to see increased outcomes in every area measured.  Outcome performance will be included in our planning for this round of funding.</a:t>
            </a:r>
          </a:p>
        </p:txBody>
      </p:sp>
      <p:sp>
        <p:nvSpPr>
          <p:cNvPr id="4" name="Slide Number Placeholder 3"/>
          <p:cNvSpPr>
            <a:spLocks noGrp="1"/>
          </p:cNvSpPr>
          <p:nvPr>
            <p:ph type="sldNum" sz="quarter" idx="5"/>
          </p:nvPr>
        </p:nvSpPr>
        <p:spPr/>
        <p:txBody>
          <a:bodyPr/>
          <a:lstStyle/>
          <a:p>
            <a:fld id="{047700DD-37F9-4B95-A35A-C3C68D77B27B}" type="slidenum">
              <a:rPr lang="en-US" smtClean="0"/>
              <a:t>17</a:t>
            </a:fld>
            <a:endParaRPr lang="en-US"/>
          </a:p>
        </p:txBody>
      </p:sp>
    </p:spTree>
    <p:extLst>
      <p:ext uri="{BB962C8B-B14F-4D97-AF65-F5344CB8AC3E}">
        <p14:creationId xmlns:p14="http://schemas.microsoft.com/office/powerpoint/2010/main" val="350782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ROAC today, I want to focus on the needs assessment and the overdose reduction strategic plan. Under the leadership of RecoveryOhio, OhioMHAS is leading the work on prevention, treatment, and recovery.  ODH is leading the work on harm reduction.  DPS is leading the work on interdiction.  Interdiction is not funded by SAMHSA and SOR, but Ohio considers all five areas critical in ending the addiction crisis for our state.</a:t>
            </a:r>
          </a:p>
        </p:txBody>
      </p:sp>
      <p:sp>
        <p:nvSpPr>
          <p:cNvPr id="4" name="Slide Number Placeholder 3"/>
          <p:cNvSpPr>
            <a:spLocks noGrp="1"/>
          </p:cNvSpPr>
          <p:nvPr>
            <p:ph type="sldNum" sz="quarter" idx="5"/>
          </p:nvPr>
        </p:nvSpPr>
        <p:spPr/>
        <p:txBody>
          <a:bodyPr/>
          <a:lstStyle/>
          <a:p>
            <a:fld id="{047700DD-37F9-4B95-A35A-C3C68D77B27B}" type="slidenum">
              <a:rPr lang="en-US" smtClean="0"/>
              <a:t>3</a:t>
            </a:fld>
            <a:endParaRPr lang="en-US"/>
          </a:p>
        </p:txBody>
      </p:sp>
    </p:spTree>
    <p:extLst>
      <p:ext uri="{BB962C8B-B14F-4D97-AF65-F5344CB8AC3E}">
        <p14:creationId xmlns:p14="http://schemas.microsoft.com/office/powerpoint/2010/main" val="339931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requirement.  It goes beyond the needs statement to a statewide needs assessment.  Ohio is in a good position for this work, and we are relying on robust existing datasets from multiple sources to assess current need and build our strategies for this round of SOR.</a:t>
            </a:r>
          </a:p>
        </p:txBody>
      </p:sp>
      <p:sp>
        <p:nvSpPr>
          <p:cNvPr id="4" name="Slide Number Placeholder 3"/>
          <p:cNvSpPr>
            <a:spLocks noGrp="1"/>
          </p:cNvSpPr>
          <p:nvPr>
            <p:ph type="sldNum" sz="quarter" idx="5"/>
          </p:nvPr>
        </p:nvSpPr>
        <p:spPr/>
        <p:txBody>
          <a:bodyPr/>
          <a:lstStyle/>
          <a:p>
            <a:fld id="{047700DD-37F9-4B95-A35A-C3C68D77B27B}" type="slidenum">
              <a:rPr lang="en-US" smtClean="0"/>
              <a:t>4</a:t>
            </a:fld>
            <a:endParaRPr lang="en-US"/>
          </a:p>
        </p:txBody>
      </p:sp>
    </p:spTree>
    <p:extLst>
      <p:ext uri="{BB962C8B-B14F-4D97-AF65-F5344CB8AC3E}">
        <p14:creationId xmlns:p14="http://schemas.microsoft.com/office/powerpoint/2010/main" val="13341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Relying on existing datasets and goal-setting consensus work established through broad community planning processes with the ADAMH Boards, state and local health departments, our diversity and cultural competency work, and our strategic plan.  </a:t>
            </a:r>
          </a:p>
        </p:txBody>
      </p:sp>
      <p:sp>
        <p:nvSpPr>
          <p:cNvPr id="4" name="Slide Number Placeholder 3"/>
          <p:cNvSpPr>
            <a:spLocks noGrp="1"/>
          </p:cNvSpPr>
          <p:nvPr>
            <p:ph type="sldNum" sz="quarter" idx="5"/>
          </p:nvPr>
        </p:nvSpPr>
        <p:spPr/>
        <p:txBody>
          <a:bodyPr/>
          <a:lstStyle/>
          <a:p>
            <a:fld id="{047700DD-37F9-4B95-A35A-C3C68D77B27B}" type="slidenum">
              <a:rPr lang="en-US" smtClean="0"/>
              <a:t>5</a:t>
            </a:fld>
            <a:endParaRPr lang="en-US"/>
          </a:p>
        </p:txBody>
      </p:sp>
    </p:spTree>
    <p:extLst>
      <p:ext uri="{BB962C8B-B14F-4D97-AF65-F5344CB8AC3E}">
        <p14:creationId xmlns:p14="http://schemas.microsoft.com/office/powerpoint/2010/main" val="147089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high-level draft strategic plan goals as of today.  They are pulled from existing plans informed by Ohioans, and these plans also have specific strategies to achieve these goals.  As we continue to refine the needs assessment and gather input from stakeholders, the objectives and activities under these goals will be finalized.  </a:t>
            </a:r>
          </a:p>
        </p:txBody>
      </p:sp>
      <p:sp>
        <p:nvSpPr>
          <p:cNvPr id="4" name="Slide Number Placeholder 3"/>
          <p:cNvSpPr>
            <a:spLocks noGrp="1"/>
          </p:cNvSpPr>
          <p:nvPr>
            <p:ph type="sldNum" sz="quarter" idx="5"/>
          </p:nvPr>
        </p:nvSpPr>
        <p:spPr/>
        <p:txBody>
          <a:bodyPr/>
          <a:lstStyle/>
          <a:p>
            <a:fld id="{047700DD-37F9-4B95-A35A-C3C68D77B27B}" type="slidenum">
              <a:rPr lang="en-US" smtClean="0"/>
              <a:t>6</a:t>
            </a:fld>
            <a:endParaRPr lang="en-US"/>
          </a:p>
        </p:txBody>
      </p:sp>
    </p:spTree>
    <p:extLst>
      <p:ext uri="{BB962C8B-B14F-4D97-AF65-F5344CB8AC3E}">
        <p14:creationId xmlns:p14="http://schemas.microsoft.com/office/powerpoint/2010/main" val="257803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our department hosted an informational session providing details on an opportunity for our partners to add perspective to the assessment and strategic planning that is underway.  Through this survey, partners are urged to make recommendations on what’s working in local communities that should continue and what else is needed to close gaps and improve Ohio’s outcomes </a:t>
            </a:r>
          </a:p>
        </p:txBody>
      </p:sp>
      <p:sp>
        <p:nvSpPr>
          <p:cNvPr id="4" name="Slide Number Placeholder 3"/>
          <p:cNvSpPr>
            <a:spLocks noGrp="1"/>
          </p:cNvSpPr>
          <p:nvPr>
            <p:ph type="sldNum" sz="quarter" idx="5"/>
          </p:nvPr>
        </p:nvSpPr>
        <p:spPr/>
        <p:txBody>
          <a:bodyPr/>
          <a:lstStyle/>
          <a:p>
            <a:fld id="{047700DD-37F9-4B95-A35A-C3C68D77B27B}" type="slidenum">
              <a:rPr lang="en-US" smtClean="0"/>
              <a:t>7</a:t>
            </a:fld>
            <a:endParaRPr lang="en-US"/>
          </a:p>
        </p:txBody>
      </p:sp>
    </p:spTree>
    <p:extLst>
      <p:ext uri="{BB962C8B-B14F-4D97-AF65-F5344CB8AC3E}">
        <p14:creationId xmlns:p14="http://schemas.microsoft.com/office/powerpoint/2010/main" val="73245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is still ranked among those states with the highest rate of overdose deaths.  The work before us with this SOR grant and other RecoveryOhio strategies remains urgent and a top priority for Governor DeWine.</a:t>
            </a:r>
          </a:p>
        </p:txBody>
      </p:sp>
      <p:sp>
        <p:nvSpPr>
          <p:cNvPr id="4" name="Slide Number Placeholder 3"/>
          <p:cNvSpPr>
            <a:spLocks noGrp="1"/>
          </p:cNvSpPr>
          <p:nvPr>
            <p:ph type="sldNum" sz="quarter" idx="5"/>
          </p:nvPr>
        </p:nvSpPr>
        <p:spPr/>
        <p:txBody>
          <a:bodyPr/>
          <a:lstStyle/>
          <a:p>
            <a:fld id="{047700DD-37F9-4B95-A35A-C3C68D77B27B}" type="slidenum">
              <a:rPr lang="en-US" smtClean="0"/>
              <a:t>9</a:t>
            </a:fld>
            <a:endParaRPr lang="en-US"/>
          </a:p>
        </p:txBody>
      </p:sp>
    </p:spTree>
    <p:extLst>
      <p:ext uri="{BB962C8B-B14F-4D97-AF65-F5344CB8AC3E}">
        <p14:creationId xmlns:p14="http://schemas.microsoft.com/office/powerpoint/2010/main" val="45071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Deaths continue to increase in Ohio, though the rate of increase is slowing in Ohio more rapidly in the U.S. as a whole.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Illicit fentanyl or fentanyl analogs were involved in 81% of 2020 overdose deaths in Ohio, often in combination with other drugs. </a:t>
            </a:r>
            <a:endParaRPr lang="en-US" i="1"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68515D9F-63E5-5E4C-B535-ADCB716F50C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07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drug overdose deaths increased for all racial/ethnic groups in 2020, though at a higher rate for Black and Hispanic Ohioans. Rural and Appalachian Ohioans have higher rates of overdose and suicide deaths, and males in all communities and of all ages are particularly high 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7983-0554-49FB-A026-AE004DEE3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43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mha.ohio.gov/" TargetMode="External"/><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jp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jp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mha.ohio.gov/" TargetMode="External"/><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recoveryohio.gov/wps/portal/gov/recovery/"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3B95-AD78-4322-B6B6-F46388733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22B82-F1C3-4B2B-84A7-BDADA06F5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6E60C-B07C-4086-87F0-D6522210ECB5}"/>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5" name="Footer Placeholder 4">
            <a:extLst>
              <a:ext uri="{FF2B5EF4-FFF2-40B4-BE49-F238E27FC236}">
                <a16:creationId xmlns:a16="http://schemas.microsoft.com/office/drawing/2014/main" id="{16EAA6A8-789C-424D-BF2F-E141AF370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C2AC0-3D46-49B3-B477-C7FBBD5E2C08}"/>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342498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FC48-EC4F-4F81-9DF5-E477B2864C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6848D-8AB8-4819-A02F-5EA48E1A1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ACBA-FEDC-42E8-8950-59E4006A558E}"/>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5" name="Footer Placeholder 4">
            <a:extLst>
              <a:ext uri="{FF2B5EF4-FFF2-40B4-BE49-F238E27FC236}">
                <a16:creationId xmlns:a16="http://schemas.microsoft.com/office/drawing/2014/main" id="{FC97545C-3622-43EF-A72D-F5640FF51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75771-F719-4510-A787-528C5E35C352}"/>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286870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DD3DB-D18E-4835-B285-2F1D4BAD32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C2BCC-0BB6-4468-B967-76745207D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A040C-5AA0-424E-AE3A-26BB11489635}"/>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5" name="Footer Placeholder 4">
            <a:extLst>
              <a:ext uri="{FF2B5EF4-FFF2-40B4-BE49-F238E27FC236}">
                <a16:creationId xmlns:a16="http://schemas.microsoft.com/office/drawing/2014/main" id="{0A92C31E-7ACB-49F4-8F25-8D492A750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66AB2-7B50-4699-8FE6-328BAEF81E6C}"/>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129647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C21A-0E93-4AA7-87AF-DCA89521F556}"/>
              </a:ext>
            </a:extLst>
          </p:cNvPr>
          <p:cNvSpPr>
            <a:spLocks noGrp="1"/>
          </p:cNvSpPr>
          <p:nvPr>
            <p:ph type="ctrTitle"/>
          </p:nvPr>
        </p:nvSpPr>
        <p:spPr>
          <a:xfrm>
            <a:off x="1523999" y="1092857"/>
            <a:ext cx="9144000" cy="2387600"/>
          </a:xfrm>
        </p:spPr>
        <p:txBody>
          <a:bodyPr anchor="b">
            <a:normAutofit/>
          </a:bodyPr>
          <a:lstStyle>
            <a:lvl1pPr algn="ctr">
              <a:defRPr sz="5400">
                <a:latin typeface="Myriad Pro Light"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B500BF6-470D-495E-B433-77BBEFD192A6}"/>
              </a:ext>
            </a:extLst>
          </p:cNvPr>
          <p:cNvSpPr>
            <a:spLocks noGrp="1"/>
          </p:cNvSpPr>
          <p:nvPr>
            <p:ph type="subTitle" idx="1"/>
          </p:nvPr>
        </p:nvSpPr>
        <p:spPr>
          <a:xfrm>
            <a:off x="1524000" y="3602038"/>
            <a:ext cx="9144000" cy="1655762"/>
          </a:xfrm>
        </p:spPr>
        <p:txBody>
          <a:bodyPr/>
          <a:lstStyle>
            <a:lvl1pPr marL="0" indent="0" algn="ctr">
              <a:buNone/>
              <a:defRPr sz="2400">
                <a:latin typeface="Myriad Pro Light"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BCC7F32-17A0-48BC-B364-BBB872FCA230}"/>
              </a:ext>
            </a:extLst>
          </p:cNvPr>
          <p:cNvSpPr>
            <a:spLocks noGrp="1"/>
          </p:cNvSpPr>
          <p:nvPr>
            <p:ph type="dt" sz="half" idx="10"/>
          </p:nvPr>
        </p:nvSpPr>
        <p:spPr/>
        <p:txBody>
          <a:bodyPr/>
          <a:lstStyle/>
          <a:p>
            <a:fld id="{2BB80FF9-11CD-43BD-8FBA-1F5D20F3BC4F}" type="datetimeFigureOut">
              <a:rPr lang="en-US" smtClean="0"/>
              <a:t>7/5/2022</a:t>
            </a:fld>
            <a:endParaRPr lang="en-US" dirty="0"/>
          </a:p>
        </p:txBody>
      </p:sp>
      <p:sp>
        <p:nvSpPr>
          <p:cNvPr id="5" name="Footer Placeholder 4">
            <a:extLst>
              <a:ext uri="{FF2B5EF4-FFF2-40B4-BE49-F238E27FC236}">
                <a16:creationId xmlns:a16="http://schemas.microsoft.com/office/drawing/2014/main" id="{3C1A1901-E521-4917-BEE3-6993F21AE1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A576C6-4113-43C0-BCCF-8B118B31E712}"/>
              </a:ext>
            </a:extLst>
          </p:cNvPr>
          <p:cNvSpPr>
            <a:spLocks noGrp="1"/>
          </p:cNvSpPr>
          <p:nvPr>
            <p:ph type="sldNum" sz="quarter" idx="12"/>
          </p:nvPr>
        </p:nvSpPr>
        <p:spPr/>
        <p:txBody>
          <a:bodyPr/>
          <a:lstStyle/>
          <a:p>
            <a:fld id="{BF197CAE-993D-4A67-A315-CA4011EEB43E}" type="slidenum">
              <a:rPr lang="en-US" smtClean="0"/>
              <a:t>‹#›</a:t>
            </a:fld>
            <a:endParaRPr lang="en-US" dirty="0"/>
          </a:p>
        </p:txBody>
      </p:sp>
      <p:pic>
        <p:nvPicPr>
          <p:cNvPr id="8" name="Picture 7">
            <a:extLst>
              <a:ext uri="{FF2B5EF4-FFF2-40B4-BE49-F238E27FC236}">
                <a16:creationId xmlns:a16="http://schemas.microsoft.com/office/drawing/2014/main" id="{9A7EDB31-07E6-47A6-A94C-65CE7A911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833"/>
            <a:ext cx="12192001" cy="2162048"/>
          </a:xfrm>
          <a:prstGeom prst="rect">
            <a:avLst/>
          </a:prstGeom>
        </p:spPr>
      </p:pic>
    </p:spTree>
    <p:extLst>
      <p:ext uri="{BB962C8B-B14F-4D97-AF65-F5344CB8AC3E}">
        <p14:creationId xmlns:p14="http://schemas.microsoft.com/office/powerpoint/2010/main" val="411443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FB0BFF11-F3C5-497C-9FCA-3545C9DFD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741" y="0"/>
            <a:ext cx="10355175" cy="6446103"/>
          </a:xfrm>
          <a:prstGeom prst="rect">
            <a:avLst/>
          </a:prstGeom>
        </p:spPr>
      </p:pic>
      <p:sp>
        <p:nvSpPr>
          <p:cNvPr id="7" name="Rectangle 6">
            <a:extLst>
              <a:ext uri="{FF2B5EF4-FFF2-40B4-BE49-F238E27FC236}">
                <a16:creationId xmlns:a16="http://schemas.microsoft.com/office/drawing/2014/main" id="{74EBDC20-AA8F-4FEC-907E-80EA2F4B8A4A}"/>
              </a:ext>
            </a:extLst>
          </p:cNvPr>
          <p:cNvSpPr/>
          <p:nvPr userDrawn="1"/>
        </p:nvSpPr>
        <p:spPr>
          <a:xfrm>
            <a:off x="-2" y="2821657"/>
            <a:ext cx="12192000" cy="10546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Myriad Pro Light" panose="020B0603030403020204" pitchFamily="34" charset="0"/>
            </a:endParaRPr>
          </a:p>
        </p:txBody>
      </p:sp>
      <p:sp>
        <p:nvSpPr>
          <p:cNvPr id="2" name="Title 1">
            <a:extLst>
              <a:ext uri="{FF2B5EF4-FFF2-40B4-BE49-F238E27FC236}">
                <a16:creationId xmlns:a16="http://schemas.microsoft.com/office/drawing/2014/main" id="{74C8C21A-0E93-4AA7-87AF-DCA89521F556}"/>
              </a:ext>
            </a:extLst>
          </p:cNvPr>
          <p:cNvSpPr>
            <a:spLocks noGrp="1"/>
          </p:cNvSpPr>
          <p:nvPr>
            <p:ph type="ctrTitle"/>
          </p:nvPr>
        </p:nvSpPr>
        <p:spPr>
          <a:xfrm>
            <a:off x="1523998" y="2825469"/>
            <a:ext cx="9144000" cy="1054699"/>
          </a:xfrm>
        </p:spPr>
        <p:txBody>
          <a:bodyPr anchor="b">
            <a:normAutofit/>
          </a:bodyPr>
          <a:lstStyle>
            <a:lvl1pPr algn="ctr">
              <a:defRPr sz="5400">
                <a:latin typeface="Myriad Pro Light" panose="020B0603030403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BCC7F32-17A0-48BC-B364-BBB872FCA230}"/>
              </a:ext>
            </a:extLst>
          </p:cNvPr>
          <p:cNvSpPr>
            <a:spLocks noGrp="1"/>
          </p:cNvSpPr>
          <p:nvPr>
            <p:ph type="dt" sz="half" idx="10"/>
          </p:nvPr>
        </p:nvSpPr>
        <p:spPr>
          <a:xfrm>
            <a:off x="10667998" y="6036101"/>
            <a:ext cx="1057473" cy="365125"/>
          </a:xfrm>
        </p:spPr>
        <p:txBody>
          <a:bodyPr/>
          <a:lstStyle>
            <a:lvl1pPr>
              <a:defRPr>
                <a:latin typeface="Myriad Pro Light" panose="020B0603030403020204" pitchFamily="34" charset="0"/>
              </a:defRPr>
            </a:lvl1pPr>
          </a:lstStyle>
          <a:p>
            <a:fld id="{2BB80FF9-11CD-43BD-8FBA-1F5D20F3BC4F}" type="datetimeFigureOut">
              <a:rPr lang="en-US" smtClean="0"/>
              <a:pPr/>
              <a:t>7/5/2022</a:t>
            </a:fld>
            <a:endParaRPr lang="en-US" dirty="0"/>
          </a:p>
        </p:txBody>
      </p:sp>
      <p:pic>
        <p:nvPicPr>
          <p:cNvPr id="10" name="Picture 9">
            <a:extLst>
              <a:ext uri="{FF2B5EF4-FFF2-40B4-BE49-F238E27FC236}">
                <a16:creationId xmlns:a16="http://schemas.microsoft.com/office/drawing/2014/main" id="{76CBEC67-FDC8-49B1-944D-793041045A3E}"/>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11" name="Picture 10">
            <a:extLst>
              <a:ext uri="{FF2B5EF4-FFF2-40B4-BE49-F238E27FC236}">
                <a16:creationId xmlns:a16="http://schemas.microsoft.com/office/drawing/2014/main" id="{88285647-8215-4E0E-9C85-8EA294F9DEC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5842" t="79235" r="8546" b="3878"/>
          <a:stretch/>
        </p:blipFill>
        <p:spPr>
          <a:xfrm>
            <a:off x="1384956" y="6036100"/>
            <a:ext cx="1796784" cy="365125"/>
          </a:xfrm>
          <a:prstGeom prst="rect">
            <a:avLst/>
          </a:prstGeom>
        </p:spPr>
      </p:pic>
    </p:spTree>
    <p:extLst>
      <p:ext uri="{BB962C8B-B14F-4D97-AF65-F5344CB8AC3E}">
        <p14:creationId xmlns:p14="http://schemas.microsoft.com/office/powerpoint/2010/main" val="28734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FB0BFF11-F3C5-497C-9FCA-3545C9DFD05F}"/>
              </a:ext>
            </a:extLst>
          </p:cNvPr>
          <p:cNvPicPr>
            <a:picLocks noChangeAspect="1"/>
          </p:cNvPicPr>
          <p:nvPr userDrawn="1"/>
        </p:nvPicPr>
        <p:blipFill>
          <a:blip r:embed="rId2">
            <a:duotone>
              <a:prstClr val="black"/>
              <a:schemeClr val="accent2">
                <a:tint val="45000"/>
                <a:satMod val="400000"/>
              </a:schemeClr>
            </a:duotone>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25741" y="0"/>
            <a:ext cx="10355175" cy="6446103"/>
          </a:xfrm>
          <a:prstGeom prst="rect">
            <a:avLst/>
          </a:prstGeom>
          <a:noFill/>
        </p:spPr>
      </p:pic>
      <p:sp>
        <p:nvSpPr>
          <p:cNvPr id="7" name="Rectangle 6">
            <a:extLst>
              <a:ext uri="{FF2B5EF4-FFF2-40B4-BE49-F238E27FC236}">
                <a16:creationId xmlns:a16="http://schemas.microsoft.com/office/drawing/2014/main" id="{74EBDC20-AA8F-4FEC-907E-80EA2F4B8A4A}"/>
              </a:ext>
            </a:extLst>
          </p:cNvPr>
          <p:cNvSpPr/>
          <p:nvPr userDrawn="1"/>
        </p:nvSpPr>
        <p:spPr>
          <a:xfrm>
            <a:off x="-2" y="2821657"/>
            <a:ext cx="12192000" cy="10546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74C8C21A-0E93-4AA7-87AF-DCA89521F556}"/>
              </a:ext>
            </a:extLst>
          </p:cNvPr>
          <p:cNvSpPr>
            <a:spLocks noGrp="1"/>
          </p:cNvSpPr>
          <p:nvPr>
            <p:ph type="ctrTitle"/>
          </p:nvPr>
        </p:nvSpPr>
        <p:spPr>
          <a:xfrm>
            <a:off x="1523998" y="2825469"/>
            <a:ext cx="9144000" cy="1054699"/>
          </a:xfrm>
        </p:spPr>
        <p:txBody>
          <a:bodyPr anchor="b">
            <a:normAutofit/>
          </a:bodyPr>
          <a:lstStyle>
            <a:lvl1pPr algn="ctr">
              <a:defRPr sz="5400">
                <a:latin typeface="Myriad Pro Light" panose="020B0603030403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BCC7F32-17A0-48BC-B364-BBB872FCA230}"/>
              </a:ext>
            </a:extLst>
          </p:cNvPr>
          <p:cNvSpPr>
            <a:spLocks noGrp="1"/>
          </p:cNvSpPr>
          <p:nvPr>
            <p:ph type="dt" sz="half" idx="10"/>
          </p:nvPr>
        </p:nvSpPr>
        <p:spPr>
          <a:xfrm>
            <a:off x="10667998" y="6036101"/>
            <a:ext cx="1057473" cy="365125"/>
          </a:xfrm>
        </p:spPr>
        <p:txBody>
          <a:bodyPr/>
          <a:lstStyle/>
          <a:p>
            <a:fld id="{2BB80FF9-11CD-43BD-8FBA-1F5D20F3BC4F}" type="datetimeFigureOut">
              <a:rPr lang="en-US" smtClean="0"/>
              <a:t>7/5/2022</a:t>
            </a:fld>
            <a:endParaRPr lang="en-US" dirty="0"/>
          </a:p>
        </p:txBody>
      </p:sp>
      <p:pic>
        <p:nvPicPr>
          <p:cNvPr id="10" name="Picture 9">
            <a:extLst>
              <a:ext uri="{FF2B5EF4-FFF2-40B4-BE49-F238E27FC236}">
                <a16:creationId xmlns:a16="http://schemas.microsoft.com/office/drawing/2014/main" id="{76CBEC67-FDC8-49B1-944D-793041045A3E}"/>
              </a:ext>
            </a:extLst>
          </p:cNvPr>
          <p:cNvPicPr>
            <a:picLocks noChangeAspect="1"/>
          </p:cNvPicPr>
          <p:nvPr userDrawn="1"/>
        </p:nvPicPr>
        <p:blipFill>
          <a:blip r:embed="rId4"/>
          <a:stretch>
            <a:fillRect/>
          </a:stretch>
        </p:blipFill>
        <p:spPr>
          <a:xfrm>
            <a:off x="116877" y="5666776"/>
            <a:ext cx="1268078" cy="1054699"/>
          </a:xfrm>
          <a:prstGeom prst="rect">
            <a:avLst/>
          </a:prstGeom>
        </p:spPr>
      </p:pic>
      <p:pic>
        <p:nvPicPr>
          <p:cNvPr id="11" name="Picture 10">
            <a:extLst>
              <a:ext uri="{FF2B5EF4-FFF2-40B4-BE49-F238E27FC236}">
                <a16:creationId xmlns:a16="http://schemas.microsoft.com/office/drawing/2014/main" id="{88285647-8215-4E0E-9C85-8EA294F9DEC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5842" t="79235" r="8546" b="3878"/>
          <a:stretch/>
        </p:blipFill>
        <p:spPr>
          <a:xfrm>
            <a:off x="1384956" y="6036100"/>
            <a:ext cx="1796784" cy="365125"/>
          </a:xfrm>
          <a:prstGeom prst="rect">
            <a:avLst/>
          </a:prstGeom>
        </p:spPr>
      </p:pic>
    </p:spTree>
    <p:extLst>
      <p:ext uri="{BB962C8B-B14F-4D97-AF65-F5344CB8AC3E}">
        <p14:creationId xmlns:p14="http://schemas.microsoft.com/office/powerpoint/2010/main" val="156643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8C1B52-2174-4559-960C-17C635104853}"/>
              </a:ext>
            </a:extLst>
          </p:cNvPr>
          <p:cNvSpPr>
            <a:spLocks noGrp="1"/>
          </p:cNvSpPr>
          <p:nvPr>
            <p:ph type="dt" sz="half" idx="10"/>
          </p:nvPr>
        </p:nvSpPr>
        <p:spPr>
          <a:xfrm>
            <a:off x="1528768" y="6356350"/>
            <a:ext cx="1009650" cy="365125"/>
          </a:xfrm>
        </p:spPr>
        <p:txBody>
          <a:bodyPr/>
          <a:lstStyle/>
          <a:p>
            <a:fld id="{2BB80FF9-11CD-43BD-8FBA-1F5D20F3BC4F}" type="datetimeFigureOut">
              <a:rPr lang="en-US" smtClean="0"/>
              <a:t>7/5/2022</a:t>
            </a:fld>
            <a:endParaRPr lang="en-US" dirty="0"/>
          </a:p>
        </p:txBody>
      </p:sp>
      <p:pic>
        <p:nvPicPr>
          <p:cNvPr id="6" name="Picture 5">
            <a:extLst>
              <a:ext uri="{FF2B5EF4-FFF2-40B4-BE49-F238E27FC236}">
                <a16:creationId xmlns:a16="http://schemas.microsoft.com/office/drawing/2014/main" id="{1C89809E-74B8-4B75-A978-572EB2B974B6}"/>
              </a:ext>
            </a:extLst>
          </p:cNvPr>
          <p:cNvPicPr>
            <a:picLocks noChangeAspect="1"/>
          </p:cNvPicPr>
          <p:nvPr userDrawn="1"/>
        </p:nvPicPr>
        <p:blipFill rotWithShape="1">
          <a:blip r:embed="rId2"/>
          <a:srcRect l="6243" r="7184"/>
          <a:stretch/>
        </p:blipFill>
        <p:spPr>
          <a:xfrm>
            <a:off x="7457137" y="12"/>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itle 1">
            <a:extLst>
              <a:ext uri="{FF2B5EF4-FFF2-40B4-BE49-F238E27FC236}">
                <a16:creationId xmlns:a16="http://schemas.microsoft.com/office/drawing/2014/main" id="{4FAE127E-E4F7-4449-8872-268E54DBCCFA}"/>
              </a:ext>
            </a:extLst>
          </p:cNvPr>
          <p:cNvSpPr txBox="1">
            <a:spLocks/>
          </p:cNvSpPr>
          <p:nvPr userDrawn="1"/>
        </p:nvSpPr>
        <p:spPr>
          <a:xfrm>
            <a:off x="491492" y="365125"/>
            <a:ext cx="3840085"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700" b="1" dirty="0">
              <a:ln>
                <a:solidFill>
                  <a:prstClr val="black"/>
                </a:solidFill>
              </a:ln>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A7D6287B-8941-4590-BC03-E4B3EF61EA80}"/>
              </a:ext>
            </a:extLst>
          </p:cNvPr>
          <p:cNvPicPr>
            <a:picLocks noChangeAspect="1"/>
          </p:cNvPicPr>
          <p:nvPr userDrawn="1"/>
        </p:nvPicPr>
        <p:blipFill>
          <a:blip r:embed="rId3"/>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14E482E5-1DE9-43CC-8B8B-DBA6ABA5F872}"/>
              </a:ext>
            </a:extLst>
          </p:cNvPr>
          <p:cNvSpPr>
            <a:spLocks noGrp="1"/>
          </p:cNvSpPr>
          <p:nvPr>
            <p:ph type="sldNum" sz="quarter" idx="12"/>
          </p:nvPr>
        </p:nvSpPr>
        <p:spPr>
          <a:xfrm>
            <a:off x="8715374" y="6356350"/>
            <a:ext cx="614357" cy="365125"/>
          </a:xfrm>
        </p:spPr>
        <p:txBody>
          <a:bodyPr/>
          <a:lstStyle/>
          <a:p>
            <a:fld id="{BF197CAE-993D-4A67-A315-CA4011EEB43E}" type="slidenum">
              <a:rPr lang="en-US" smtClean="0"/>
              <a:t>‹#›</a:t>
            </a:fld>
            <a:endParaRPr lang="en-US" dirty="0"/>
          </a:p>
        </p:txBody>
      </p:sp>
      <p:sp>
        <p:nvSpPr>
          <p:cNvPr id="9" name="Title 1">
            <a:extLst>
              <a:ext uri="{FF2B5EF4-FFF2-40B4-BE49-F238E27FC236}">
                <a16:creationId xmlns:a16="http://schemas.microsoft.com/office/drawing/2014/main" id="{DC97DEFC-D49F-4104-B817-5995CCEAE4FD}"/>
              </a:ext>
            </a:extLst>
          </p:cNvPr>
          <p:cNvSpPr>
            <a:spLocks noGrp="1"/>
          </p:cNvSpPr>
          <p:nvPr>
            <p:ph type="title"/>
          </p:nvPr>
        </p:nvSpPr>
        <p:spPr>
          <a:xfrm>
            <a:off x="609600" y="365125"/>
            <a:ext cx="6400800" cy="1325563"/>
          </a:xfrm>
        </p:spPr>
        <p:txBody>
          <a:bodyPr/>
          <a:lstStyle>
            <a:lvl1pPr>
              <a:defRPr>
                <a:latin typeface="Myriad Pro Light" panose="020B0603030403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11D68CAD-D77D-47A4-B1D3-52A8A446DA01}"/>
              </a:ext>
            </a:extLst>
          </p:cNvPr>
          <p:cNvSpPr>
            <a:spLocks noGrp="1"/>
          </p:cNvSpPr>
          <p:nvPr>
            <p:ph idx="1"/>
          </p:nvPr>
        </p:nvSpPr>
        <p:spPr>
          <a:xfrm>
            <a:off x="609600" y="1842787"/>
            <a:ext cx="6400800" cy="3823989"/>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651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8C1B52-2174-4559-960C-17C635104853}"/>
              </a:ext>
            </a:extLst>
          </p:cNvPr>
          <p:cNvSpPr>
            <a:spLocks noGrp="1"/>
          </p:cNvSpPr>
          <p:nvPr>
            <p:ph type="dt" sz="half" idx="10"/>
          </p:nvPr>
        </p:nvSpPr>
        <p:spPr>
          <a:xfrm>
            <a:off x="1528768" y="6356350"/>
            <a:ext cx="1009650" cy="365125"/>
          </a:xfrm>
        </p:spPr>
        <p:txBody>
          <a:bodyPr/>
          <a:lstStyle/>
          <a:p>
            <a:fld id="{2BB80FF9-11CD-43BD-8FBA-1F5D20F3BC4F}" type="datetimeFigureOut">
              <a:rPr lang="en-US" smtClean="0"/>
              <a:t>7/5/2022</a:t>
            </a:fld>
            <a:endParaRPr lang="en-US" dirty="0"/>
          </a:p>
        </p:txBody>
      </p:sp>
      <p:sp>
        <p:nvSpPr>
          <p:cNvPr id="7" name="Title 1">
            <a:extLst>
              <a:ext uri="{FF2B5EF4-FFF2-40B4-BE49-F238E27FC236}">
                <a16:creationId xmlns:a16="http://schemas.microsoft.com/office/drawing/2014/main" id="{4FAE127E-E4F7-4449-8872-268E54DBCCFA}"/>
              </a:ext>
            </a:extLst>
          </p:cNvPr>
          <p:cNvSpPr txBox="1">
            <a:spLocks/>
          </p:cNvSpPr>
          <p:nvPr userDrawn="1"/>
        </p:nvSpPr>
        <p:spPr>
          <a:xfrm>
            <a:off x="491492" y="365125"/>
            <a:ext cx="3840085"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700" b="1" dirty="0">
              <a:ln>
                <a:solidFill>
                  <a:prstClr val="black"/>
                </a:solidFill>
              </a:ln>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A7D6287B-8941-4590-BC03-E4B3EF61EA80}"/>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14E482E5-1DE9-43CC-8B8B-DBA6ABA5F872}"/>
              </a:ext>
            </a:extLst>
          </p:cNvPr>
          <p:cNvSpPr>
            <a:spLocks noGrp="1"/>
          </p:cNvSpPr>
          <p:nvPr>
            <p:ph type="sldNum" sz="quarter" idx="12"/>
          </p:nvPr>
        </p:nvSpPr>
        <p:spPr>
          <a:xfrm>
            <a:off x="8715374" y="6356350"/>
            <a:ext cx="614357" cy="365125"/>
          </a:xfrm>
        </p:spPr>
        <p:txBody>
          <a:bodyPr/>
          <a:lstStyle/>
          <a:p>
            <a:fld id="{BF197CAE-993D-4A67-A315-CA4011EEB43E}" type="slidenum">
              <a:rPr lang="en-US" smtClean="0"/>
              <a:t>‹#›</a:t>
            </a:fld>
            <a:endParaRPr lang="en-US" dirty="0"/>
          </a:p>
        </p:txBody>
      </p:sp>
      <p:pic>
        <p:nvPicPr>
          <p:cNvPr id="9" name="Picture 8">
            <a:extLst>
              <a:ext uri="{FF2B5EF4-FFF2-40B4-BE49-F238E27FC236}">
                <a16:creationId xmlns:a16="http://schemas.microsoft.com/office/drawing/2014/main" id="{193F914A-54AA-4415-BE6A-B6ED6DBF0A7D}"/>
              </a:ext>
            </a:extLst>
          </p:cNvPr>
          <p:cNvPicPr>
            <a:picLocks noChangeAspect="1"/>
          </p:cNvPicPr>
          <p:nvPr userDrawn="1"/>
        </p:nvPicPr>
        <p:blipFill rotWithShape="1">
          <a:blip r:embed="rId3"/>
          <a:srcRect l="213" r="2360" b="-1"/>
          <a:stretch/>
        </p:blipFill>
        <p:spPr>
          <a:xfrm>
            <a:off x="1610543" y="365125"/>
            <a:ext cx="8831757" cy="2687902"/>
          </a:xfrm>
          <a:prstGeom prst="rect">
            <a:avLst/>
          </a:prstGeom>
        </p:spPr>
      </p:pic>
      <p:sp>
        <p:nvSpPr>
          <p:cNvPr id="10" name="Content Placeholder 2">
            <a:extLst>
              <a:ext uri="{FF2B5EF4-FFF2-40B4-BE49-F238E27FC236}">
                <a16:creationId xmlns:a16="http://schemas.microsoft.com/office/drawing/2014/main" id="{7E456929-6AA0-4F23-A13C-2404146F5CAA}"/>
              </a:ext>
            </a:extLst>
          </p:cNvPr>
          <p:cNvSpPr>
            <a:spLocks noGrp="1"/>
          </p:cNvSpPr>
          <p:nvPr>
            <p:ph idx="1"/>
          </p:nvPr>
        </p:nvSpPr>
        <p:spPr>
          <a:xfrm>
            <a:off x="1528768" y="3053027"/>
            <a:ext cx="9129707" cy="3123936"/>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287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8C1B52-2174-4559-960C-17C635104853}"/>
              </a:ext>
            </a:extLst>
          </p:cNvPr>
          <p:cNvSpPr>
            <a:spLocks noGrp="1"/>
          </p:cNvSpPr>
          <p:nvPr>
            <p:ph type="dt" sz="half" idx="10"/>
          </p:nvPr>
        </p:nvSpPr>
        <p:spPr>
          <a:xfrm>
            <a:off x="1528768" y="6356350"/>
            <a:ext cx="1009650" cy="365125"/>
          </a:xfrm>
        </p:spPr>
        <p:txBody>
          <a:bodyPr/>
          <a:lstStyle/>
          <a:p>
            <a:fld id="{2BB80FF9-11CD-43BD-8FBA-1F5D20F3BC4F}" type="datetimeFigureOut">
              <a:rPr lang="en-US" smtClean="0"/>
              <a:t>7/5/2022</a:t>
            </a:fld>
            <a:endParaRPr lang="en-US" dirty="0"/>
          </a:p>
        </p:txBody>
      </p:sp>
      <p:sp>
        <p:nvSpPr>
          <p:cNvPr id="7" name="Title 1">
            <a:extLst>
              <a:ext uri="{FF2B5EF4-FFF2-40B4-BE49-F238E27FC236}">
                <a16:creationId xmlns:a16="http://schemas.microsoft.com/office/drawing/2014/main" id="{4FAE127E-E4F7-4449-8872-268E54DBCCFA}"/>
              </a:ext>
            </a:extLst>
          </p:cNvPr>
          <p:cNvSpPr txBox="1">
            <a:spLocks/>
          </p:cNvSpPr>
          <p:nvPr userDrawn="1"/>
        </p:nvSpPr>
        <p:spPr>
          <a:xfrm>
            <a:off x="491492" y="365125"/>
            <a:ext cx="3840085"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700" b="1" dirty="0">
              <a:ln>
                <a:solidFill>
                  <a:prstClr val="black"/>
                </a:solidFill>
              </a:ln>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A7D6287B-8941-4590-BC03-E4B3EF61EA80}"/>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14E482E5-1DE9-43CC-8B8B-DBA6ABA5F872}"/>
              </a:ext>
            </a:extLst>
          </p:cNvPr>
          <p:cNvSpPr>
            <a:spLocks noGrp="1"/>
          </p:cNvSpPr>
          <p:nvPr>
            <p:ph type="sldNum" sz="quarter" idx="12"/>
          </p:nvPr>
        </p:nvSpPr>
        <p:spPr>
          <a:xfrm>
            <a:off x="10663232" y="6356349"/>
            <a:ext cx="614357" cy="365125"/>
          </a:xfrm>
        </p:spPr>
        <p:txBody>
          <a:bodyPr/>
          <a:lstStyle/>
          <a:p>
            <a:fld id="{BF197CAE-993D-4A67-A315-CA4011EEB43E}" type="slidenum">
              <a:rPr lang="en-US" smtClean="0"/>
              <a:t>‹#›</a:t>
            </a:fld>
            <a:endParaRPr lang="en-US" dirty="0"/>
          </a:p>
        </p:txBody>
      </p:sp>
      <p:graphicFrame>
        <p:nvGraphicFramePr>
          <p:cNvPr id="10" name="Content Placeholder 2">
            <a:extLst>
              <a:ext uri="{FF2B5EF4-FFF2-40B4-BE49-F238E27FC236}">
                <a16:creationId xmlns:a16="http://schemas.microsoft.com/office/drawing/2014/main" id="{255A8D3F-2D27-4922-86FE-125DFD928BAA}"/>
              </a:ext>
            </a:extLst>
          </p:cNvPr>
          <p:cNvGraphicFramePr>
            <a:graphicFrameLocks/>
          </p:cNvGraphicFramePr>
          <p:nvPr userDrawn="1">
            <p:extLst>
              <p:ext uri="{D42A27DB-BD31-4B8C-83A1-F6EECF244321}">
                <p14:modId xmlns:p14="http://schemas.microsoft.com/office/powerpoint/2010/main" val="2895144235"/>
              </p:ext>
            </p:extLst>
          </p:nvPr>
        </p:nvGraphicFramePr>
        <p:xfrm>
          <a:off x="2152650" y="1312562"/>
          <a:ext cx="7886700" cy="488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D404707B-DF20-4DB2-8863-D315626E801F}"/>
              </a:ext>
            </a:extLst>
          </p:cNvPr>
          <p:cNvSpPr>
            <a:spLocks noGrp="1"/>
          </p:cNvSpPr>
          <p:nvPr>
            <p:ph type="title" hasCustomPrompt="1"/>
          </p:nvPr>
        </p:nvSpPr>
        <p:spPr>
          <a:xfrm>
            <a:off x="922366" y="365125"/>
            <a:ext cx="7886700" cy="1325563"/>
          </a:xfrm>
        </p:spPr>
        <p:txBody>
          <a:bodyPr/>
          <a:lstStyle>
            <a:lvl1pPr>
              <a:defRPr>
                <a:latin typeface="Myriad Pro Light" panose="020B0603030403020204" pitchFamily="34" charset="0"/>
              </a:defRPr>
            </a:lvl1pPr>
          </a:lstStyle>
          <a:p>
            <a:r>
              <a:rPr lang="en-US" dirty="0"/>
              <a:t>OhioMHAS Priorities</a:t>
            </a:r>
          </a:p>
        </p:txBody>
      </p:sp>
    </p:spTree>
    <p:extLst>
      <p:ext uri="{BB962C8B-B14F-4D97-AF65-F5344CB8AC3E}">
        <p14:creationId xmlns:p14="http://schemas.microsoft.com/office/powerpoint/2010/main" val="121268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2"/>
          <a:stretch>
            <a:fillRect/>
          </a:stretch>
        </p:blipFill>
        <p:spPr>
          <a:xfrm>
            <a:off x="116877" y="5666776"/>
            <a:ext cx="1268078" cy="1054699"/>
          </a:xfrm>
          <a:prstGeom prst="rect">
            <a:avLst/>
          </a:prstGeom>
        </p:spPr>
      </p:pic>
      <p:pic>
        <p:nvPicPr>
          <p:cNvPr id="5" name="Picture 4">
            <a:extLst>
              <a:ext uri="{FF2B5EF4-FFF2-40B4-BE49-F238E27FC236}">
                <a16:creationId xmlns:a16="http://schemas.microsoft.com/office/drawing/2014/main" id="{4E347BF8-FB70-45D1-9D16-C0FCB9F9C9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0" y="5992368"/>
            <a:ext cx="9144000" cy="865632"/>
          </a:xfrm>
          <a:prstGeom prst="rect">
            <a:avLst/>
          </a:prstGeom>
        </p:spPr>
      </p:pic>
    </p:spTree>
    <p:extLst>
      <p:ext uri="{BB962C8B-B14F-4D97-AF65-F5344CB8AC3E}">
        <p14:creationId xmlns:p14="http://schemas.microsoft.com/office/powerpoint/2010/main" val="2265688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A5AA87-421C-4A43-937B-D3C7C7F99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5992368"/>
            <a:ext cx="9144000" cy="865632"/>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spTree>
    <p:extLst>
      <p:ext uri="{BB962C8B-B14F-4D97-AF65-F5344CB8AC3E}">
        <p14:creationId xmlns:p14="http://schemas.microsoft.com/office/powerpoint/2010/main" val="20163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0830-CB6F-4B99-99D6-23D86649E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D509CD-A918-4D37-B2FF-A83D0ADCC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81FCC-105F-4C80-B84A-FDE4B252BD1D}"/>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5" name="Footer Placeholder 4">
            <a:extLst>
              <a:ext uri="{FF2B5EF4-FFF2-40B4-BE49-F238E27FC236}">
                <a16:creationId xmlns:a16="http://schemas.microsoft.com/office/drawing/2014/main" id="{467D138B-10D8-4FEF-8D63-B0C30C07A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CBD89-812F-4717-BB27-76E4BD10A0E6}"/>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2962661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DF1514-680C-4083-9FED-326BAF2FE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4856" y="6191253"/>
            <a:ext cx="6867144" cy="676656"/>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p>
            <a:fld id="{BF197CAE-993D-4A67-A315-CA4011EEB43E}" type="slidenum">
              <a:rPr lang="en-US" smtClean="0"/>
              <a:t>‹#›</a:t>
            </a:fld>
            <a:endParaRPr lang="en-US" dirty="0"/>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spTree>
    <p:extLst>
      <p:ext uri="{BB962C8B-B14F-4D97-AF65-F5344CB8AC3E}">
        <p14:creationId xmlns:p14="http://schemas.microsoft.com/office/powerpoint/2010/main" val="1040088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AA4E6D-32D3-46E8-9133-50704DFA0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4856" y="6181922"/>
            <a:ext cx="6867144" cy="676656"/>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spTree>
    <p:extLst>
      <p:ext uri="{BB962C8B-B14F-4D97-AF65-F5344CB8AC3E}">
        <p14:creationId xmlns:p14="http://schemas.microsoft.com/office/powerpoint/2010/main" val="106974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93DEEA-439F-44D3-9FC9-F18D3BB0F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4856" y="6181344"/>
            <a:ext cx="6867144" cy="676656"/>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spTree>
    <p:extLst>
      <p:ext uri="{BB962C8B-B14F-4D97-AF65-F5344CB8AC3E}">
        <p14:creationId xmlns:p14="http://schemas.microsoft.com/office/powerpoint/2010/main" val="2085212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347B1D-B4F8-418D-A4AE-A5C541EA43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299" b="9850"/>
          <a:stretch/>
        </p:blipFill>
        <p:spPr>
          <a:xfrm>
            <a:off x="-6350" y="1"/>
            <a:ext cx="12192000" cy="1986742"/>
          </a:xfrm>
          <a:prstGeom prst="rect">
            <a:avLst/>
          </a:prstGeom>
          <a:solidFill>
            <a:schemeClr val="accent1"/>
          </a:solidFill>
        </p:spPr>
      </p:pic>
      <p:sp>
        <p:nvSpPr>
          <p:cNvPr id="2" name="Title 1">
            <a:extLst>
              <a:ext uri="{FF2B5EF4-FFF2-40B4-BE49-F238E27FC236}">
                <a16:creationId xmlns:a16="http://schemas.microsoft.com/office/drawing/2014/main" id="{9067F893-04CB-47E1-B53F-59897DFF47B9}"/>
              </a:ext>
            </a:extLst>
          </p:cNvPr>
          <p:cNvSpPr>
            <a:spLocks noGrp="1"/>
          </p:cNvSpPr>
          <p:nvPr>
            <p:ph type="title"/>
          </p:nvPr>
        </p:nvSpPr>
        <p:spPr>
          <a:xfrm>
            <a:off x="831850" y="1709738"/>
            <a:ext cx="10515600" cy="2852737"/>
          </a:xfrm>
        </p:spPr>
        <p:txBody>
          <a:bodyPr anchor="b"/>
          <a:lstStyle>
            <a:lvl1pPr>
              <a:defRPr sz="6000">
                <a:latin typeface="Myriad Pro Light" panose="020B06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45774B6-BCBE-460A-AB59-689DCB61E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yriad Pro Light"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3D7FC3E-C58E-49CA-B9BB-923E5C10170F}"/>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9" name="Picture 8">
            <a:extLst>
              <a:ext uri="{FF2B5EF4-FFF2-40B4-BE49-F238E27FC236}">
                <a16:creationId xmlns:a16="http://schemas.microsoft.com/office/drawing/2014/main" id="{27FF99F5-8051-4C7E-AFD4-E97446D038E5}"/>
              </a:ext>
            </a:extLst>
          </p:cNvPr>
          <p:cNvPicPr>
            <a:picLocks noChangeAspect="1"/>
          </p:cNvPicPr>
          <p:nvPr userDrawn="1"/>
        </p:nvPicPr>
        <p:blipFill>
          <a:blip r:embed="rId3"/>
          <a:stretch>
            <a:fillRect/>
          </a:stretch>
        </p:blipFill>
        <p:spPr>
          <a:xfrm>
            <a:off x="116877" y="5666776"/>
            <a:ext cx="1268078" cy="1054699"/>
          </a:xfrm>
          <a:prstGeom prst="rect">
            <a:avLst/>
          </a:prstGeom>
        </p:spPr>
      </p:pic>
    </p:spTree>
    <p:extLst>
      <p:ext uri="{BB962C8B-B14F-4D97-AF65-F5344CB8AC3E}">
        <p14:creationId xmlns:p14="http://schemas.microsoft.com/office/powerpoint/2010/main" val="1607583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Isosceles Triangle 4">
            <a:extLst>
              <a:ext uri="{FF2B5EF4-FFF2-40B4-BE49-F238E27FC236}">
                <a16:creationId xmlns:a16="http://schemas.microsoft.com/office/drawing/2014/main" id="{255D8F33-C6C3-4098-A0B8-2F523DCE0053}"/>
              </a:ext>
            </a:extLst>
          </p:cNvPr>
          <p:cNvSpPr/>
          <p:nvPr userDrawn="1"/>
        </p:nvSpPr>
        <p:spPr>
          <a:xfrm>
            <a:off x="10715105" y="5312453"/>
            <a:ext cx="1476895" cy="1545547"/>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9" name="Isosceles Triangle 8">
            <a:extLst>
              <a:ext uri="{FF2B5EF4-FFF2-40B4-BE49-F238E27FC236}">
                <a16:creationId xmlns:a16="http://schemas.microsoft.com/office/drawing/2014/main" id="{C925C7CA-4241-4AD1-B954-FF26C7260457}"/>
              </a:ext>
            </a:extLst>
          </p:cNvPr>
          <p:cNvSpPr/>
          <p:nvPr userDrawn="1"/>
        </p:nvSpPr>
        <p:spPr>
          <a:xfrm rot="16200000">
            <a:off x="10680779" y="-34326"/>
            <a:ext cx="1476895" cy="1545547"/>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495970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0" name="Isosceles Triangle 9">
            <a:extLst>
              <a:ext uri="{FF2B5EF4-FFF2-40B4-BE49-F238E27FC236}">
                <a16:creationId xmlns:a16="http://schemas.microsoft.com/office/drawing/2014/main" id="{3CA7AAE5-2132-405F-9386-59F0C2A44EEC}"/>
              </a:ext>
            </a:extLst>
          </p:cNvPr>
          <p:cNvSpPr/>
          <p:nvPr userDrawn="1"/>
        </p:nvSpPr>
        <p:spPr>
          <a:xfrm>
            <a:off x="10715105" y="5312453"/>
            <a:ext cx="1476895" cy="1545547"/>
          </a:xfrm>
          <a:prstGeom prst="triangle">
            <a:avLst>
              <a:gd name="adj" fmla="val 10000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9" name="Isosceles Triangle 8">
            <a:extLst>
              <a:ext uri="{FF2B5EF4-FFF2-40B4-BE49-F238E27FC236}">
                <a16:creationId xmlns:a16="http://schemas.microsoft.com/office/drawing/2014/main" id="{7D2EFB70-D4A3-4FA0-BA2D-22E8F368646F}"/>
              </a:ext>
            </a:extLst>
          </p:cNvPr>
          <p:cNvSpPr/>
          <p:nvPr userDrawn="1"/>
        </p:nvSpPr>
        <p:spPr>
          <a:xfrm rot="16200000">
            <a:off x="10680779" y="-34326"/>
            <a:ext cx="1476895" cy="1545547"/>
          </a:xfrm>
          <a:prstGeom prst="triangle">
            <a:avLst>
              <a:gd name="adj" fmla="val 10000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106976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0" name="Isosceles Triangle 9">
            <a:extLst>
              <a:ext uri="{FF2B5EF4-FFF2-40B4-BE49-F238E27FC236}">
                <a16:creationId xmlns:a16="http://schemas.microsoft.com/office/drawing/2014/main" id="{54CAA191-BB04-4DD7-A078-8F741C54DB5A}"/>
              </a:ext>
            </a:extLst>
          </p:cNvPr>
          <p:cNvSpPr/>
          <p:nvPr userDrawn="1"/>
        </p:nvSpPr>
        <p:spPr>
          <a:xfrm>
            <a:off x="10715105" y="5312453"/>
            <a:ext cx="1476895" cy="1545547"/>
          </a:xfrm>
          <a:prstGeom prst="triangle">
            <a:avLst>
              <a:gd name="adj" fmla="val 10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9" name="Isosceles Triangle 8">
            <a:extLst>
              <a:ext uri="{FF2B5EF4-FFF2-40B4-BE49-F238E27FC236}">
                <a16:creationId xmlns:a16="http://schemas.microsoft.com/office/drawing/2014/main" id="{0BFB3265-D484-41ED-805E-A59BBE00C5F8}"/>
              </a:ext>
            </a:extLst>
          </p:cNvPr>
          <p:cNvSpPr/>
          <p:nvPr userDrawn="1"/>
        </p:nvSpPr>
        <p:spPr>
          <a:xfrm rot="16200000">
            <a:off x="10680779" y="-34326"/>
            <a:ext cx="1476895" cy="1545547"/>
          </a:xfrm>
          <a:prstGeom prst="triangle">
            <a:avLst>
              <a:gd name="adj" fmla="val 10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1300987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0" name="Isosceles Triangle 9">
            <a:extLst>
              <a:ext uri="{FF2B5EF4-FFF2-40B4-BE49-F238E27FC236}">
                <a16:creationId xmlns:a16="http://schemas.microsoft.com/office/drawing/2014/main" id="{E6B4C542-16DE-4743-BB94-7DD3A9A0129E}"/>
              </a:ext>
            </a:extLst>
          </p:cNvPr>
          <p:cNvSpPr/>
          <p:nvPr userDrawn="1"/>
        </p:nvSpPr>
        <p:spPr>
          <a:xfrm>
            <a:off x="10715105" y="5312453"/>
            <a:ext cx="1476895" cy="1545547"/>
          </a:xfrm>
          <a:prstGeom prst="triangle">
            <a:avLst>
              <a:gd name="adj" fmla="val 10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9" name="Isosceles Triangle 8">
            <a:extLst>
              <a:ext uri="{FF2B5EF4-FFF2-40B4-BE49-F238E27FC236}">
                <a16:creationId xmlns:a16="http://schemas.microsoft.com/office/drawing/2014/main" id="{3B882C2C-ED2B-451A-ACCB-7C8D3E3EE8D1}"/>
              </a:ext>
            </a:extLst>
          </p:cNvPr>
          <p:cNvSpPr/>
          <p:nvPr userDrawn="1"/>
        </p:nvSpPr>
        <p:spPr>
          <a:xfrm rot="16200000">
            <a:off x="10680779" y="-34326"/>
            <a:ext cx="1476895" cy="1545547"/>
          </a:xfrm>
          <a:prstGeom prst="triangle">
            <a:avLst>
              <a:gd name="adj" fmla="val 10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64785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9" name="Isosceles Triangle 8">
            <a:extLst>
              <a:ext uri="{FF2B5EF4-FFF2-40B4-BE49-F238E27FC236}">
                <a16:creationId xmlns:a16="http://schemas.microsoft.com/office/drawing/2014/main" id="{3DED2223-0FF7-42D2-B20E-36482BFFE000}"/>
              </a:ext>
            </a:extLst>
          </p:cNvPr>
          <p:cNvSpPr/>
          <p:nvPr userDrawn="1"/>
        </p:nvSpPr>
        <p:spPr>
          <a:xfrm>
            <a:off x="10715105" y="5311221"/>
            <a:ext cx="1476895" cy="1545547"/>
          </a:xfrm>
          <a:prstGeom prst="triangle">
            <a:avLst>
              <a:gd name="adj" fmla="val 100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0" name="Isosceles Triangle 9">
            <a:extLst>
              <a:ext uri="{FF2B5EF4-FFF2-40B4-BE49-F238E27FC236}">
                <a16:creationId xmlns:a16="http://schemas.microsoft.com/office/drawing/2014/main" id="{909B6192-F629-41D5-B7D4-4BD78D6D21DC}"/>
              </a:ext>
            </a:extLst>
          </p:cNvPr>
          <p:cNvSpPr/>
          <p:nvPr userDrawn="1"/>
        </p:nvSpPr>
        <p:spPr>
          <a:xfrm rot="16200000">
            <a:off x="10680779" y="-34326"/>
            <a:ext cx="1476895" cy="1545547"/>
          </a:xfrm>
          <a:prstGeom prst="triangle">
            <a:avLst>
              <a:gd name="adj" fmla="val 100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694141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2" y="0"/>
            <a:ext cx="6619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248768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9B85-83ED-4102-881F-99890BAA8C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FB73A-EC69-4514-8BC0-47BCF9047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97011-C364-4BBC-A5E6-A61F7B1D8345}"/>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5" name="Footer Placeholder 4">
            <a:extLst>
              <a:ext uri="{FF2B5EF4-FFF2-40B4-BE49-F238E27FC236}">
                <a16:creationId xmlns:a16="http://schemas.microsoft.com/office/drawing/2014/main" id="{9A8923C3-B74B-437A-905A-D3E750B5A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87C82-8774-4C01-BA35-6634227D877B}"/>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191627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3" name="Rectangle 12">
            <a:extLst>
              <a:ext uri="{FF2B5EF4-FFF2-40B4-BE49-F238E27FC236}">
                <a16:creationId xmlns:a16="http://schemas.microsoft.com/office/drawing/2014/main" id="{562B0DB8-896E-4D1C-9F4C-B63CFF922E86}"/>
              </a:ext>
            </a:extLst>
          </p:cNvPr>
          <p:cNvSpPr/>
          <p:nvPr userDrawn="1"/>
        </p:nvSpPr>
        <p:spPr>
          <a:xfrm>
            <a:off x="11530012" y="0"/>
            <a:ext cx="661987"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801234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2" y="0"/>
            <a:ext cx="661987"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2409725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2" y="0"/>
            <a:ext cx="66198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2884793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3" y="0"/>
            <a:ext cx="661987"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815845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grpSp>
        <p:nvGrpSpPr>
          <p:cNvPr id="15" name="Group 14">
            <a:extLst>
              <a:ext uri="{FF2B5EF4-FFF2-40B4-BE49-F238E27FC236}">
                <a16:creationId xmlns:a16="http://schemas.microsoft.com/office/drawing/2014/main" id="{B76F7E82-8DF3-4DA6-8229-6B47319FA62C}"/>
              </a:ext>
            </a:extLst>
          </p:cNvPr>
          <p:cNvGrpSpPr/>
          <p:nvPr userDrawn="1"/>
        </p:nvGrpSpPr>
        <p:grpSpPr>
          <a:xfrm rot="16200000">
            <a:off x="8766612" y="-362779"/>
            <a:ext cx="3761742" cy="3761890"/>
            <a:chOff x="6336443" y="1602063"/>
            <a:chExt cx="3761742" cy="3761890"/>
          </a:xfrm>
        </p:grpSpPr>
        <p:sp>
          <p:nvSpPr>
            <p:cNvPr id="13" name="Rectangle 12">
              <a:extLst>
                <a:ext uri="{FF2B5EF4-FFF2-40B4-BE49-F238E27FC236}">
                  <a16:creationId xmlns:a16="http://schemas.microsoft.com/office/drawing/2014/main" id="{E6C9B04B-834F-40CB-B00C-0818A8872C28}"/>
                </a:ext>
              </a:extLst>
            </p:cNvPr>
            <p:cNvSpPr/>
            <p:nvPr userDrawn="1"/>
          </p:nvSpPr>
          <p:spPr>
            <a:xfrm>
              <a:off x="7991902" y="3257670"/>
              <a:ext cx="2106283" cy="210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2850584">
              <a:off x="6323210" y="1615296"/>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grpSp>
    </p:spTree>
    <p:extLst>
      <p:ext uri="{BB962C8B-B14F-4D97-AF65-F5344CB8AC3E}">
        <p14:creationId xmlns:p14="http://schemas.microsoft.com/office/powerpoint/2010/main" val="3473516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1256482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1539448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841238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1259480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9" name="Diamond 18">
            <a:extLst>
              <a:ext uri="{FF2B5EF4-FFF2-40B4-BE49-F238E27FC236}">
                <a16:creationId xmlns:a16="http://schemas.microsoft.com/office/drawing/2014/main" id="{641F51E2-E5A1-4923-8FEF-B57E058F520A}"/>
              </a:ext>
            </a:extLst>
          </p:cNvPr>
          <p:cNvSpPr/>
          <p:nvPr userDrawn="1"/>
        </p:nvSpPr>
        <p:spPr>
          <a:xfrm>
            <a:off x="11352212" y="2519364"/>
            <a:ext cx="839788"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0" name="Diamond 19">
            <a:extLst>
              <a:ext uri="{FF2B5EF4-FFF2-40B4-BE49-F238E27FC236}">
                <a16:creationId xmlns:a16="http://schemas.microsoft.com/office/drawing/2014/main" id="{36E29C1C-9376-4332-9A39-D54821A209CA}"/>
              </a:ext>
            </a:extLst>
          </p:cNvPr>
          <p:cNvSpPr/>
          <p:nvPr userDrawn="1"/>
        </p:nvSpPr>
        <p:spPr>
          <a:xfrm>
            <a:off x="11352212" y="687387"/>
            <a:ext cx="839788"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1" name="Diamond 20">
            <a:extLst>
              <a:ext uri="{FF2B5EF4-FFF2-40B4-BE49-F238E27FC236}">
                <a16:creationId xmlns:a16="http://schemas.microsoft.com/office/drawing/2014/main" id="{F1CA02ED-CAF2-4186-A260-741D94921C94}"/>
              </a:ext>
            </a:extLst>
          </p:cNvPr>
          <p:cNvSpPr/>
          <p:nvPr userDrawn="1"/>
        </p:nvSpPr>
        <p:spPr>
          <a:xfrm>
            <a:off x="11352210" y="6199191"/>
            <a:ext cx="839790"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2" name="Diamond 21">
            <a:extLst>
              <a:ext uri="{FF2B5EF4-FFF2-40B4-BE49-F238E27FC236}">
                <a16:creationId xmlns:a16="http://schemas.microsoft.com/office/drawing/2014/main" id="{3E05FDE8-BD94-4451-90A5-449139DEA4F7}"/>
              </a:ext>
            </a:extLst>
          </p:cNvPr>
          <p:cNvSpPr/>
          <p:nvPr userDrawn="1"/>
        </p:nvSpPr>
        <p:spPr>
          <a:xfrm>
            <a:off x="11352210" y="4360866"/>
            <a:ext cx="839789"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3" name="Diamond 22">
            <a:extLst>
              <a:ext uri="{FF2B5EF4-FFF2-40B4-BE49-F238E27FC236}">
                <a16:creationId xmlns:a16="http://schemas.microsoft.com/office/drawing/2014/main" id="{396CDECC-021F-4177-9DCC-949F5C55F1F0}"/>
              </a:ext>
            </a:extLst>
          </p:cNvPr>
          <p:cNvSpPr/>
          <p:nvPr userDrawn="1"/>
        </p:nvSpPr>
        <p:spPr>
          <a:xfrm>
            <a:off x="11352210" y="-1150938"/>
            <a:ext cx="839790"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193731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2BC8-65BB-47E6-B4E3-19848A0E5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E7570-FF2A-47B0-8F30-A6757D183A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C6487D-7392-492D-9539-F35200F639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6D7861-B167-4852-9081-C1D4575954E7}"/>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6" name="Footer Placeholder 5">
            <a:extLst>
              <a:ext uri="{FF2B5EF4-FFF2-40B4-BE49-F238E27FC236}">
                <a16:creationId xmlns:a16="http://schemas.microsoft.com/office/drawing/2014/main" id="{E7B9ACD2-B95C-48B2-BE27-4C466400F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A1864-BB1A-430F-A008-55654B214E5C}"/>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890524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4" name="Diamond 13">
            <a:extLst>
              <a:ext uri="{FF2B5EF4-FFF2-40B4-BE49-F238E27FC236}">
                <a16:creationId xmlns:a16="http://schemas.microsoft.com/office/drawing/2014/main" id="{754A7839-2CC1-485E-B228-23536153A69C}"/>
              </a:ext>
            </a:extLst>
          </p:cNvPr>
          <p:cNvSpPr/>
          <p:nvPr userDrawn="1"/>
        </p:nvSpPr>
        <p:spPr>
          <a:xfrm>
            <a:off x="11352210" y="2519364"/>
            <a:ext cx="839789"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5" name="Diamond 14">
            <a:extLst>
              <a:ext uri="{FF2B5EF4-FFF2-40B4-BE49-F238E27FC236}">
                <a16:creationId xmlns:a16="http://schemas.microsoft.com/office/drawing/2014/main" id="{E33E13F5-43F1-4652-949C-19A8585FC1E0}"/>
              </a:ext>
            </a:extLst>
          </p:cNvPr>
          <p:cNvSpPr/>
          <p:nvPr userDrawn="1"/>
        </p:nvSpPr>
        <p:spPr>
          <a:xfrm>
            <a:off x="11352212" y="687387"/>
            <a:ext cx="839788"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6" name="Diamond 15">
            <a:extLst>
              <a:ext uri="{FF2B5EF4-FFF2-40B4-BE49-F238E27FC236}">
                <a16:creationId xmlns:a16="http://schemas.microsoft.com/office/drawing/2014/main" id="{0E44A6DC-934E-41FE-810F-46A395C351B2}"/>
              </a:ext>
            </a:extLst>
          </p:cNvPr>
          <p:cNvSpPr/>
          <p:nvPr userDrawn="1"/>
        </p:nvSpPr>
        <p:spPr>
          <a:xfrm>
            <a:off x="11352208" y="6199191"/>
            <a:ext cx="839791"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7" name="Diamond 16">
            <a:extLst>
              <a:ext uri="{FF2B5EF4-FFF2-40B4-BE49-F238E27FC236}">
                <a16:creationId xmlns:a16="http://schemas.microsoft.com/office/drawing/2014/main" id="{3E1D662E-8D8A-406D-98D5-F8283DF8268C}"/>
              </a:ext>
            </a:extLst>
          </p:cNvPr>
          <p:cNvSpPr/>
          <p:nvPr userDrawn="1"/>
        </p:nvSpPr>
        <p:spPr>
          <a:xfrm>
            <a:off x="11352210" y="4360866"/>
            <a:ext cx="839790"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8" name="Diamond 17">
            <a:extLst>
              <a:ext uri="{FF2B5EF4-FFF2-40B4-BE49-F238E27FC236}">
                <a16:creationId xmlns:a16="http://schemas.microsoft.com/office/drawing/2014/main" id="{DD479EBC-7B2E-4304-B2BD-C34C654BA946}"/>
              </a:ext>
            </a:extLst>
          </p:cNvPr>
          <p:cNvSpPr/>
          <p:nvPr userDrawn="1"/>
        </p:nvSpPr>
        <p:spPr>
          <a:xfrm>
            <a:off x="11352208" y="-1150938"/>
            <a:ext cx="839792"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148490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9" name="Diamond 18">
            <a:extLst>
              <a:ext uri="{FF2B5EF4-FFF2-40B4-BE49-F238E27FC236}">
                <a16:creationId xmlns:a16="http://schemas.microsoft.com/office/drawing/2014/main" id="{43D7A2F6-49AB-4E92-8CD3-D0AFE91B13F1}"/>
              </a:ext>
            </a:extLst>
          </p:cNvPr>
          <p:cNvSpPr/>
          <p:nvPr userDrawn="1"/>
        </p:nvSpPr>
        <p:spPr>
          <a:xfrm>
            <a:off x="11352212" y="2519364"/>
            <a:ext cx="839788"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0" name="Diamond 19">
            <a:extLst>
              <a:ext uri="{FF2B5EF4-FFF2-40B4-BE49-F238E27FC236}">
                <a16:creationId xmlns:a16="http://schemas.microsoft.com/office/drawing/2014/main" id="{E644137A-9B48-4967-A20D-D4ACA88951BC}"/>
              </a:ext>
            </a:extLst>
          </p:cNvPr>
          <p:cNvSpPr/>
          <p:nvPr userDrawn="1"/>
        </p:nvSpPr>
        <p:spPr>
          <a:xfrm>
            <a:off x="11352210" y="687387"/>
            <a:ext cx="839789"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1" name="Diamond 20">
            <a:extLst>
              <a:ext uri="{FF2B5EF4-FFF2-40B4-BE49-F238E27FC236}">
                <a16:creationId xmlns:a16="http://schemas.microsoft.com/office/drawing/2014/main" id="{B2025F29-0F88-463A-8378-33F0A0486D53}"/>
              </a:ext>
            </a:extLst>
          </p:cNvPr>
          <p:cNvSpPr/>
          <p:nvPr userDrawn="1"/>
        </p:nvSpPr>
        <p:spPr>
          <a:xfrm>
            <a:off x="11352208" y="6199191"/>
            <a:ext cx="839791"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2" name="Diamond 21">
            <a:extLst>
              <a:ext uri="{FF2B5EF4-FFF2-40B4-BE49-F238E27FC236}">
                <a16:creationId xmlns:a16="http://schemas.microsoft.com/office/drawing/2014/main" id="{A5A76BD7-54F2-428E-9A8E-E299A8C757E0}"/>
              </a:ext>
            </a:extLst>
          </p:cNvPr>
          <p:cNvSpPr/>
          <p:nvPr userDrawn="1"/>
        </p:nvSpPr>
        <p:spPr>
          <a:xfrm>
            <a:off x="11352210" y="4360866"/>
            <a:ext cx="839790"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3" name="Diamond 22">
            <a:extLst>
              <a:ext uri="{FF2B5EF4-FFF2-40B4-BE49-F238E27FC236}">
                <a16:creationId xmlns:a16="http://schemas.microsoft.com/office/drawing/2014/main" id="{DB595BB4-C8AD-46A3-AC86-7B2F959A3FDC}"/>
              </a:ext>
            </a:extLst>
          </p:cNvPr>
          <p:cNvSpPr/>
          <p:nvPr userDrawn="1"/>
        </p:nvSpPr>
        <p:spPr>
          <a:xfrm>
            <a:off x="11352210" y="-1150938"/>
            <a:ext cx="839790"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754564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24" name="Diamond 23">
            <a:extLst>
              <a:ext uri="{FF2B5EF4-FFF2-40B4-BE49-F238E27FC236}">
                <a16:creationId xmlns:a16="http://schemas.microsoft.com/office/drawing/2014/main" id="{12F8FA0B-B00B-45D1-BB33-0984DB93C9A4}"/>
              </a:ext>
            </a:extLst>
          </p:cNvPr>
          <p:cNvSpPr/>
          <p:nvPr userDrawn="1"/>
        </p:nvSpPr>
        <p:spPr>
          <a:xfrm>
            <a:off x="11352212" y="2519364"/>
            <a:ext cx="839788"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5" name="Diamond 24">
            <a:extLst>
              <a:ext uri="{FF2B5EF4-FFF2-40B4-BE49-F238E27FC236}">
                <a16:creationId xmlns:a16="http://schemas.microsoft.com/office/drawing/2014/main" id="{CC5928FF-C077-4B23-BC67-45C863D1DC56}"/>
              </a:ext>
            </a:extLst>
          </p:cNvPr>
          <p:cNvSpPr/>
          <p:nvPr userDrawn="1"/>
        </p:nvSpPr>
        <p:spPr>
          <a:xfrm>
            <a:off x="11352210" y="687387"/>
            <a:ext cx="839789"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6" name="Diamond 25">
            <a:extLst>
              <a:ext uri="{FF2B5EF4-FFF2-40B4-BE49-F238E27FC236}">
                <a16:creationId xmlns:a16="http://schemas.microsoft.com/office/drawing/2014/main" id="{0BEB14EC-26B9-4370-BF8D-5235E7282277}"/>
              </a:ext>
            </a:extLst>
          </p:cNvPr>
          <p:cNvSpPr/>
          <p:nvPr userDrawn="1"/>
        </p:nvSpPr>
        <p:spPr>
          <a:xfrm>
            <a:off x="11352208" y="6199191"/>
            <a:ext cx="839791"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7" name="Diamond 26">
            <a:extLst>
              <a:ext uri="{FF2B5EF4-FFF2-40B4-BE49-F238E27FC236}">
                <a16:creationId xmlns:a16="http://schemas.microsoft.com/office/drawing/2014/main" id="{088D7323-C050-407A-A471-CFE57BEBD404}"/>
              </a:ext>
            </a:extLst>
          </p:cNvPr>
          <p:cNvSpPr/>
          <p:nvPr userDrawn="1"/>
        </p:nvSpPr>
        <p:spPr>
          <a:xfrm>
            <a:off x="11352210" y="4360866"/>
            <a:ext cx="839790"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28" name="Diamond 27">
            <a:extLst>
              <a:ext uri="{FF2B5EF4-FFF2-40B4-BE49-F238E27FC236}">
                <a16:creationId xmlns:a16="http://schemas.microsoft.com/office/drawing/2014/main" id="{3CE6F09D-030F-47DF-A581-D86ABB07F0D6}"/>
              </a:ext>
            </a:extLst>
          </p:cNvPr>
          <p:cNvSpPr/>
          <p:nvPr userDrawn="1"/>
        </p:nvSpPr>
        <p:spPr>
          <a:xfrm>
            <a:off x="11352210" y="-1150938"/>
            <a:ext cx="839790"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4062539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4" name="Diamond 13">
            <a:extLst>
              <a:ext uri="{FF2B5EF4-FFF2-40B4-BE49-F238E27FC236}">
                <a16:creationId xmlns:a16="http://schemas.microsoft.com/office/drawing/2014/main" id="{1B6C30BA-A859-4E8C-9732-64FB53248577}"/>
              </a:ext>
            </a:extLst>
          </p:cNvPr>
          <p:cNvSpPr/>
          <p:nvPr userDrawn="1"/>
        </p:nvSpPr>
        <p:spPr>
          <a:xfrm>
            <a:off x="11352212" y="2519364"/>
            <a:ext cx="839788"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5" name="Diamond 14">
            <a:extLst>
              <a:ext uri="{FF2B5EF4-FFF2-40B4-BE49-F238E27FC236}">
                <a16:creationId xmlns:a16="http://schemas.microsoft.com/office/drawing/2014/main" id="{5124F55B-DCF7-4595-84BE-B22117274B78}"/>
              </a:ext>
            </a:extLst>
          </p:cNvPr>
          <p:cNvSpPr/>
          <p:nvPr userDrawn="1"/>
        </p:nvSpPr>
        <p:spPr>
          <a:xfrm>
            <a:off x="11352210" y="687387"/>
            <a:ext cx="839790"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6" name="Diamond 15">
            <a:extLst>
              <a:ext uri="{FF2B5EF4-FFF2-40B4-BE49-F238E27FC236}">
                <a16:creationId xmlns:a16="http://schemas.microsoft.com/office/drawing/2014/main" id="{0E058388-EBD9-467B-A634-66770530FC85}"/>
              </a:ext>
            </a:extLst>
          </p:cNvPr>
          <p:cNvSpPr/>
          <p:nvPr userDrawn="1"/>
        </p:nvSpPr>
        <p:spPr>
          <a:xfrm>
            <a:off x="11352208" y="6199191"/>
            <a:ext cx="839792"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7" name="Diamond 16">
            <a:extLst>
              <a:ext uri="{FF2B5EF4-FFF2-40B4-BE49-F238E27FC236}">
                <a16:creationId xmlns:a16="http://schemas.microsoft.com/office/drawing/2014/main" id="{32805904-0BFE-42E4-8557-0449B0FB9EF7}"/>
              </a:ext>
            </a:extLst>
          </p:cNvPr>
          <p:cNvSpPr/>
          <p:nvPr userDrawn="1"/>
        </p:nvSpPr>
        <p:spPr>
          <a:xfrm>
            <a:off x="11352210" y="4360866"/>
            <a:ext cx="839789"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8" name="Diamond 17">
            <a:extLst>
              <a:ext uri="{FF2B5EF4-FFF2-40B4-BE49-F238E27FC236}">
                <a16:creationId xmlns:a16="http://schemas.microsoft.com/office/drawing/2014/main" id="{E4A5A7A3-FB3B-4F60-8EB8-3E3B5084D2D8}"/>
              </a:ext>
            </a:extLst>
          </p:cNvPr>
          <p:cNvSpPr/>
          <p:nvPr userDrawn="1"/>
        </p:nvSpPr>
        <p:spPr>
          <a:xfrm>
            <a:off x="11352208" y="-1150938"/>
            <a:ext cx="839791"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1761855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4152055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2780258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2735818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3256489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dirty="0"/>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Myriad Pro Light" panose="020B0603030403020204" pitchFamily="34" charset="0"/>
            </a:endParaRPr>
          </a:p>
        </p:txBody>
      </p:sp>
    </p:spTree>
    <p:extLst>
      <p:ext uri="{BB962C8B-B14F-4D97-AF65-F5344CB8AC3E}">
        <p14:creationId xmlns:p14="http://schemas.microsoft.com/office/powerpoint/2010/main" val="7602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26DD-97E4-4B2A-A4C1-C181AEF1C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EAA72-3D63-431E-8163-8C3FE26CA294}"/>
              </a:ext>
            </a:extLst>
          </p:cNvPr>
          <p:cNvSpPr>
            <a:spLocks noGrp="1"/>
          </p:cNvSpPr>
          <p:nvPr>
            <p:ph type="dt" sz="half" idx="10"/>
          </p:nvPr>
        </p:nvSpPr>
        <p:spPr/>
        <p:txBody>
          <a:bodyPr/>
          <a:lstStyle/>
          <a:p>
            <a:fld id="{2BB80FF9-11CD-43BD-8FBA-1F5D20F3BC4F}" type="datetimeFigureOut">
              <a:rPr lang="en-US" smtClean="0"/>
              <a:pPr/>
              <a:t>7/5/2022</a:t>
            </a:fld>
            <a:endParaRPr lang="en-US" dirty="0"/>
          </a:p>
        </p:txBody>
      </p:sp>
      <p:sp>
        <p:nvSpPr>
          <p:cNvPr id="5" name="Slide Number Placeholder 4">
            <a:extLst>
              <a:ext uri="{FF2B5EF4-FFF2-40B4-BE49-F238E27FC236}">
                <a16:creationId xmlns:a16="http://schemas.microsoft.com/office/drawing/2014/main" id="{E0DBF426-2E9E-49DA-9DA2-2BDC0C28AD33}"/>
              </a:ext>
            </a:extLst>
          </p:cNvPr>
          <p:cNvSpPr>
            <a:spLocks noGrp="1"/>
          </p:cNvSpPr>
          <p:nvPr>
            <p:ph type="sldNum" sz="quarter" idx="12"/>
          </p:nvPr>
        </p:nvSpPr>
        <p:spPr/>
        <p:txBody>
          <a:bodyPr/>
          <a:lstStyle/>
          <a:p>
            <a:fld id="{BF197CAE-993D-4A67-A315-CA4011EEB43E}" type="slidenum">
              <a:rPr lang="en-US" smtClean="0"/>
              <a:pPr/>
              <a:t>‹#›</a:t>
            </a:fld>
            <a:endParaRPr lang="en-US" dirty="0"/>
          </a:p>
        </p:txBody>
      </p:sp>
    </p:spTree>
    <p:extLst>
      <p:ext uri="{BB962C8B-B14F-4D97-AF65-F5344CB8AC3E}">
        <p14:creationId xmlns:p14="http://schemas.microsoft.com/office/powerpoint/2010/main" val="40776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F152-17D0-4C3C-A64C-9D953BBBE5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30568-604B-4176-BB4F-3890A6D34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D2580-54A9-4D68-88F7-D6D179264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BDA2D-7254-4970-8F5C-6ACDE3374F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339BF1-3DBF-44AC-BD81-57682B0684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1BF78-E368-4E69-9119-9400855B976E}"/>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8" name="Footer Placeholder 7">
            <a:extLst>
              <a:ext uri="{FF2B5EF4-FFF2-40B4-BE49-F238E27FC236}">
                <a16:creationId xmlns:a16="http://schemas.microsoft.com/office/drawing/2014/main" id="{62365B9B-715D-4F85-B9E2-6CF0C542B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CFA240-6E0E-4280-96A6-E592705ED567}"/>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237286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7EEBDF-9ABB-4035-96FC-BF554FE370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138" r="10956" b="18160"/>
          <a:stretch/>
        </p:blipFill>
        <p:spPr>
          <a:xfrm>
            <a:off x="3365270" y="1896467"/>
            <a:ext cx="5461460" cy="1172095"/>
          </a:xfrm>
          <a:prstGeom prst="rect">
            <a:avLst/>
          </a:prstGeom>
        </p:spPr>
      </p:pic>
      <p:sp>
        <p:nvSpPr>
          <p:cNvPr id="2" name="Title 1">
            <a:extLst>
              <a:ext uri="{FF2B5EF4-FFF2-40B4-BE49-F238E27FC236}">
                <a16:creationId xmlns:a16="http://schemas.microsoft.com/office/drawing/2014/main" id="{FC3D644F-1685-4B49-8022-7A5F0C03B097}"/>
              </a:ext>
            </a:extLst>
          </p:cNvPr>
          <p:cNvSpPr>
            <a:spLocks noGrp="1"/>
          </p:cNvSpPr>
          <p:nvPr>
            <p:ph type="title" hasCustomPrompt="1"/>
          </p:nvPr>
        </p:nvSpPr>
        <p:spPr/>
        <p:txBody>
          <a:bodyPr/>
          <a:lstStyle>
            <a:lvl1pPr algn="ctr">
              <a:defRPr b="0">
                <a:latin typeface="Myriad Pro" panose="020B0503030403090204" pitchFamily="34" charset="0"/>
              </a:defRPr>
            </a:lvl1pPr>
          </a:lstStyle>
          <a:p>
            <a:r>
              <a:rPr lang="en-US" dirty="0"/>
              <a:t>More Information</a:t>
            </a:r>
          </a:p>
        </p:txBody>
      </p:sp>
      <p:sp>
        <p:nvSpPr>
          <p:cNvPr id="7" name="TextBox 6">
            <a:extLst>
              <a:ext uri="{FF2B5EF4-FFF2-40B4-BE49-F238E27FC236}">
                <a16:creationId xmlns:a16="http://schemas.microsoft.com/office/drawing/2014/main" id="{CCEEEF35-73FE-4AE8-9D2E-3DEAA6C077AA}"/>
              </a:ext>
            </a:extLst>
          </p:cNvPr>
          <p:cNvSpPr txBox="1"/>
          <p:nvPr userDrawn="1"/>
        </p:nvSpPr>
        <p:spPr>
          <a:xfrm>
            <a:off x="2095500" y="3135066"/>
            <a:ext cx="8001000" cy="1846659"/>
          </a:xfrm>
          <a:prstGeom prst="rect">
            <a:avLst/>
          </a:prstGeom>
          <a:noFill/>
        </p:spPr>
        <p:txBody>
          <a:bodyPr wrap="square" rtlCol="0">
            <a:spAutoFit/>
          </a:bodyPr>
          <a:lstStyle/>
          <a:p>
            <a:pPr algn="ctr"/>
            <a:r>
              <a:rPr lang="en-US" sz="2400" b="1" dirty="0">
                <a:latin typeface="Calibri" panose="020F0502020204030204" pitchFamily="34" charset="0"/>
                <a:ea typeface="Tahoma" pitchFamily="34" charset="0"/>
                <a:cs typeface="Tahoma" pitchFamily="34" charset="0"/>
                <a:hlinkClick r:id="rId3"/>
              </a:rPr>
              <a:t>http://mha.ohio.gov/</a:t>
            </a:r>
            <a:r>
              <a:rPr lang="en-US" sz="2400" b="1" dirty="0">
                <a:latin typeface="Calibri" panose="020F0502020204030204" pitchFamily="34" charset="0"/>
                <a:ea typeface="Tahoma" pitchFamily="34" charset="0"/>
                <a:cs typeface="Tahoma" pitchFamily="34" charset="0"/>
              </a:rPr>
              <a:t> </a:t>
            </a:r>
          </a:p>
          <a:p>
            <a:pPr algn="ctr"/>
            <a:endParaRPr lang="en-US" sz="2400" b="1" dirty="0">
              <a:latin typeface="Calibri" panose="020F0502020204030204" pitchFamily="34" charset="0"/>
              <a:ea typeface="Tahoma" pitchFamily="34" charset="0"/>
              <a:cs typeface="Tahoma" pitchFamily="34" charset="0"/>
            </a:endParaRPr>
          </a:p>
          <a:p>
            <a:pPr algn="ctr"/>
            <a:r>
              <a:rPr lang="en-US" sz="2400" b="1" dirty="0">
                <a:latin typeface="Myriad Pro" panose="020B0503030403090204" pitchFamily="34" charset="0"/>
                <a:ea typeface="Tahoma" pitchFamily="34" charset="0"/>
                <a:cs typeface="Tahoma" pitchFamily="34" charset="0"/>
              </a:rPr>
              <a:t>Join our OhioMHAS e-news listserv </a:t>
            </a:r>
          </a:p>
          <a:p>
            <a:pPr algn="ctr"/>
            <a:r>
              <a:rPr lang="en-US" sz="2400" b="1" dirty="0">
                <a:latin typeface="Myriad Pro" panose="020B0503030403090204" pitchFamily="34" charset="0"/>
                <a:ea typeface="Tahoma" pitchFamily="34" charset="0"/>
                <a:cs typeface="Tahoma" pitchFamily="34" charset="0"/>
              </a:rPr>
              <a:t>for all of the latest updates</a:t>
            </a:r>
          </a:p>
          <a:p>
            <a:endParaRPr lang="en-US" dirty="0"/>
          </a:p>
        </p:txBody>
      </p:sp>
      <p:pic>
        <p:nvPicPr>
          <p:cNvPr id="9" name="Picture 8">
            <a:extLst>
              <a:ext uri="{FF2B5EF4-FFF2-40B4-BE49-F238E27FC236}">
                <a16:creationId xmlns:a16="http://schemas.microsoft.com/office/drawing/2014/main" id="{C152B778-82FD-415A-A7B6-11C9AF746B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86666" y="4804593"/>
            <a:ext cx="2002536" cy="1777120"/>
          </a:xfrm>
          <a:prstGeom prst="ellipse">
            <a:avLst/>
          </a:prstGeom>
          <a:ln>
            <a:noFill/>
          </a:ln>
          <a:effectLst>
            <a:outerShdw blurRad="76200" dir="13500000" sy="23000" kx="1200000" algn="br" rotWithShape="0">
              <a:prstClr val="black">
                <a:alpha val="20000"/>
              </a:prstClr>
            </a:outerShdw>
            <a:softEdge rad="57150"/>
          </a:effectLst>
        </p:spPr>
      </p:pic>
    </p:spTree>
    <p:extLst>
      <p:ext uri="{BB962C8B-B14F-4D97-AF65-F5344CB8AC3E}">
        <p14:creationId xmlns:p14="http://schemas.microsoft.com/office/powerpoint/2010/main" val="4103245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C21A-0E93-4AA7-87AF-DCA89521F556}"/>
              </a:ext>
            </a:extLst>
          </p:cNvPr>
          <p:cNvSpPr>
            <a:spLocks noGrp="1"/>
          </p:cNvSpPr>
          <p:nvPr>
            <p:ph type="ctrTitle"/>
          </p:nvPr>
        </p:nvSpPr>
        <p:spPr>
          <a:xfrm>
            <a:off x="1523999" y="1092857"/>
            <a:ext cx="9144000" cy="2387600"/>
          </a:xfrm>
        </p:spPr>
        <p:txBody>
          <a:bodyPr anchor="b">
            <a:normAutofit/>
          </a:bodyPr>
          <a:lstStyle>
            <a:lvl1pPr algn="ctr">
              <a:defRPr sz="5400">
                <a:latin typeface="Myriad Pro Light"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B500BF6-470D-495E-B433-77BBEFD192A6}"/>
              </a:ext>
            </a:extLst>
          </p:cNvPr>
          <p:cNvSpPr>
            <a:spLocks noGrp="1"/>
          </p:cNvSpPr>
          <p:nvPr>
            <p:ph type="subTitle" idx="1"/>
          </p:nvPr>
        </p:nvSpPr>
        <p:spPr>
          <a:xfrm>
            <a:off x="1524000" y="3602038"/>
            <a:ext cx="9144000" cy="1655762"/>
          </a:xfrm>
        </p:spPr>
        <p:txBody>
          <a:bodyPr/>
          <a:lstStyle>
            <a:lvl1pPr marL="0" indent="0" algn="ctr">
              <a:buNone/>
              <a:defRPr sz="2400">
                <a:latin typeface="Myriad Pro Light"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CC7F32-17A0-48BC-B364-BBB872FCA230}"/>
              </a:ext>
            </a:extLst>
          </p:cNvPr>
          <p:cNvSpPr>
            <a:spLocks noGrp="1"/>
          </p:cNvSpPr>
          <p:nvPr>
            <p:ph type="dt" sz="half" idx="10"/>
          </p:nvPr>
        </p:nvSpPr>
        <p:spPr/>
        <p:txBody>
          <a:bodyPr/>
          <a:lstStyle/>
          <a:p>
            <a:fld id="{2BB80FF9-11CD-43BD-8FBA-1F5D20F3BC4F}" type="datetimeFigureOut">
              <a:rPr lang="en-US" smtClean="0"/>
              <a:t>7/5/2022</a:t>
            </a:fld>
            <a:endParaRPr lang="en-US"/>
          </a:p>
        </p:txBody>
      </p:sp>
      <p:sp>
        <p:nvSpPr>
          <p:cNvPr id="5" name="Footer Placeholder 4">
            <a:extLst>
              <a:ext uri="{FF2B5EF4-FFF2-40B4-BE49-F238E27FC236}">
                <a16:creationId xmlns:a16="http://schemas.microsoft.com/office/drawing/2014/main" id="{3C1A1901-E521-4917-BEE3-6993F21A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576C6-4113-43C0-BCCF-8B118B31E712}"/>
              </a:ext>
            </a:extLst>
          </p:cNvPr>
          <p:cNvSpPr>
            <a:spLocks noGrp="1"/>
          </p:cNvSpPr>
          <p:nvPr>
            <p:ph type="sldNum" sz="quarter" idx="12"/>
          </p:nvPr>
        </p:nvSpPr>
        <p:spPr/>
        <p:txBody>
          <a:bodyPr/>
          <a:lstStyle/>
          <a:p>
            <a:fld id="{BF197CAE-993D-4A67-A315-CA4011EEB43E}" type="slidenum">
              <a:rPr lang="en-US" smtClean="0"/>
              <a:t>‹#›</a:t>
            </a:fld>
            <a:endParaRPr lang="en-US"/>
          </a:p>
        </p:txBody>
      </p:sp>
      <p:pic>
        <p:nvPicPr>
          <p:cNvPr id="8" name="Picture 7">
            <a:extLst>
              <a:ext uri="{FF2B5EF4-FFF2-40B4-BE49-F238E27FC236}">
                <a16:creationId xmlns:a16="http://schemas.microsoft.com/office/drawing/2014/main" id="{9A7EDB31-07E6-47A6-A94C-65CE7A9111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833"/>
            <a:ext cx="12192001" cy="2162048"/>
          </a:xfrm>
          <a:prstGeom prst="rect">
            <a:avLst/>
          </a:prstGeom>
        </p:spPr>
      </p:pic>
    </p:spTree>
    <p:extLst>
      <p:ext uri="{BB962C8B-B14F-4D97-AF65-F5344CB8AC3E}">
        <p14:creationId xmlns:p14="http://schemas.microsoft.com/office/powerpoint/2010/main" val="2248329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FB0BFF11-F3C5-497C-9FCA-3545C9DFD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741" y="0"/>
            <a:ext cx="10355175" cy="6446103"/>
          </a:xfrm>
          <a:prstGeom prst="rect">
            <a:avLst/>
          </a:prstGeom>
        </p:spPr>
      </p:pic>
      <p:sp>
        <p:nvSpPr>
          <p:cNvPr id="7" name="Rectangle 6">
            <a:extLst>
              <a:ext uri="{FF2B5EF4-FFF2-40B4-BE49-F238E27FC236}">
                <a16:creationId xmlns:a16="http://schemas.microsoft.com/office/drawing/2014/main" id="{74EBDC20-AA8F-4FEC-907E-80EA2F4B8A4A}"/>
              </a:ext>
            </a:extLst>
          </p:cNvPr>
          <p:cNvSpPr/>
          <p:nvPr userDrawn="1"/>
        </p:nvSpPr>
        <p:spPr>
          <a:xfrm>
            <a:off x="-2" y="2821657"/>
            <a:ext cx="12192000" cy="10546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latin typeface="Myriad Pro Light" panose="020B0603030403020204" pitchFamily="34" charset="0"/>
            </a:endParaRPr>
          </a:p>
        </p:txBody>
      </p:sp>
      <p:sp>
        <p:nvSpPr>
          <p:cNvPr id="2" name="Title 1">
            <a:extLst>
              <a:ext uri="{FF2B5EF4-FFF2-40B4-BE49-F238E27FC236}">
                <a16:creationId xmlns:a16="http://schemas.microsoft.com/office/drawing/2014/main" id="{74C8C21A-0E93-4AA7-87AF-DCA89521F556}"/>
              </a:ext>
            </a:extLst>
          </p:cNvPr>
          <p:cNvSpPr>
            <a:spLocks noGrp="1"/>
          </p:cNvSpPr>
          <p:nvPr>
            <p:ph type="ctrTitle"/>
          </p:nvPr>
        </p:nvSpPr>
        <p:spPr>
          <a:xfrm>
            <a:off x="1523998" y="2825469"/>
            <a:ext cx="9144000" cy="1054699"/>
          </a:xfrm>
        </p:spPr>
        <p:txBody>
          <a:bodyPr anchor="b">
            <a:normAutofit/>
          </a:bodyPr>
          <a:lstStyle>
            <a:lvl1pPr algn="ctr">
              <a:defRPr sz="5400">
                <a:latin typeface="Myriad Pro Light" panose="020B0603030403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5BCC7F32-17A0-48BC-B364-BBB872FCA230}"/>
              </a:ext>
            </a:extLst>
          </p:cNvPr>
          <p:cNvSpPr>
            <a:spLocks noGrp="1"/>
          </p:cNvSpPr>
          <p:nvPr>
            <p:ph type="dt" sz="half" idx="10"/>
          </p:nvPr>
        </p:nvSpPr>
        <p:spPr>
          <a:xfrm>
            <a:off x="10667998" y="6036101"/>
            <a:ext cx="1057473" cy="365125"/>
          </a:xfrm>
        </p:spPr>
        <p:txBody>
          <a:bodyPr/>
          <a:lstStyle>
            <a:lvl1pPr>
              <a:defRPr>
                <a:latin typeface="Myriad Pro Light" panose="020B0603030403020204" pitchFamily="34" charset="0"/>
              </a:defRPr>
            </a:lvl1pPr>
          </a:lstStyle>
          <a:p>
            <a:fld id="{2BB80FF9-11CD-43BD-8FBA-1F5D20F3BC4F}" type="datetimeFigureOut">
              <a:rPr lang="en-US" smtClean="0"/>
              <a:pPr/>
              <a:t>7/5/2022</a:t>
            </a:fld>
            <a:endParaRPr lang="en-US"/>
          </a:p>
        </p:txBody>
      </p:sp>
      <p:pic>
        <p:nvPicPr>
          <p:cNvPr id="10" name="Picture 9">
            <a:extLst>
              <a:ext uri="{FF2B5EF4-FFF2-40B4-BE49-F238E27FC236}">
                <a16:creationId xmlns:a16="http://schemas.microsoft.com/office/drawing/2014/main" id="{76CBEC67-FDC8-49B1-944D-793041045A3E}"/>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11" name="Picture 10">
            <a:extLst>
              <a:ext uri="{FF2B5EF4-FFF2-40B4-BE49-F238E27FC236}">
                <a16:creationId xmlns:a16="http://schemas.microsoft.com/office/drawing/2014/main" id="{88285647-8215-4E0E-9C85-8EA294F9DEC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5842" t="79235" r="8546" b="3878"/>
          <a:stretch/>
        </p:blipFill>
        <p:spPr>
          <a:xfrm>
            <a:off x="1384956" y="6036100"/>
            <a:ext cx="1796784" cy="365125"/>
          </a:xfrm>
          <a:prstGeom prst="rect">
            <a:avLst/>
          </a:prstGeom>
        </p:spPr>
      </p:pic>
    </p:spTree>
    <p:extLst>
      <p:ext uri="{BB962C8B-B14F-4D97-AF65-F5344CB8AC3E}">
        <p14:creationId xmlns:p14="http://schemas.microsoft.com/office/powerpoint/2010/main" val="2545926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FB0BFF11-F3C5-497C-9FCA-3545C9DFD05F}"/>
              </a:ext>
            </a:extLst>
          </p:cNvPr>
          <p:cNvPicPr>
            <a:picLocks noChangeAspect="1"/>
          </p:cNvPicPr>
          <p:nvPr userDrawn="1"/>
        </p:nvPicPr>
        <p:blipFill>
          <a:blip r:embed="rId2">
            <a:duotone>
              <a:prstClr val="black"/>
              <a:schemeClr val="accent2">
                <a:tint val="45000"/>
                <a:satMod val="400000"/>
              </a:schemeClr>
            </a:duotone>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25741" y="0"/>
            <a:ext cx="10355175" cy="6446103"/>
          </a:xfrm>
          <a:prstGeom prst="rect">
            <a:avLst/>
          </a:prstGeom>
          <a:noFill/>
        </p:spPr>
      </p:pic>
      <p:sp>
        <p:nvSpPr>
          <p:cNvPr id="7" name="Rectangle 6">
            <a:extLst>
              <a:ext uri="{FF2B5EF4-FFF2-40B4-BE49-F238E27FC236}">
                <a16:creationId xmlns:a16="http://schemas.microsoft.com/office/drawing/2014/main" id="{74EBDC20-AA8F-4FEC-907E-80EA2F4B8A4A}"/>
              </a:ext>
            </a:extLst>
          </p:cNvPr>
          <p:cNvSpPr/>
          <p:nvPr userDrawn="1"/>
        </p:nvSpPr>
        <p:spPr>
          <a:xfrm>
            <a:off x="-2" y="2821657"/>
            <a:ext cx="12192000" cy="10546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 name="Title 1">
            <a:extLst>
              <a:ext uri="{FF2B5EF4-FFF2-40B4-BE49-F238E27FC236}">
                <a16:creationId xmlns:a16="http://schemas.microsoft.com/office/drawing/2014/main" id="{74C8C21A-0E93-4AA7-87AF-DCA89521F556}"/>
              </a:ext>
            </a:extLst>
          </p:cNvPr>
          <p:cNvSpPr>
            <a:spLocks noGrp="1"/>
          </p:cNvSpPr>
          <p:nvPr>
            <p:ph type="ctrTitle"/>
          </p:nvPr>
        </p:nvSpPr>
        <p:spPr>
          <a:xfrm>
            <a:off x="1523998" y="2825469"/>
            <a:ext cx="9144000" cy="1054699"/>
          </a:xfrm>
        </p:spPr>
        <p:txBody>
          <a:bodyPr anchor="b">
            <a:normAutofit/>
          </a:bodyPr>
          <a:lstStyle>
            <a:lvl1pPr algn="ctr">
              <a:defRPr sz="5400">
                <a:latin typeface="Myriad Pro Light" panose="020B0603030403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5BCC7F32-17A0-48BC-B364-BBB872FCA230}"/>
              </a:ext>
            </a:extLst>
          </p:cNvPr>
          <p:cNvSpPr>
            <a:spLocks noGrp="1"/>
          </p:cNvSpPr>
          <p:nvPr>
            <p:ph type="dt" sz="half" idx="10"/>
          </p:nvPr>
        </p:nvSpPr>
        <p:spPr>
          <a:xfrm>
            <a:off x="10667998" y="6036101"/>
            <a:ext cx="1057473" cy="365125"/>
          </a:xfrm>
        </p:spPr>
        <p:txBody>
          <a:bodyPr/>
          <a:lstStyle/>
          <a:p>
            <a:fld id="{2BB80FF9-11CD-43BD-8FBA-1F5D20F3BC4F}" type="datetimeFigureOut">
              <a:rPr lang="en-US" smtClean="0"/>
              <a:t>7/5/2022</a:t>
            </a:fld>
            <a:endParaRPr lang="en-US"/>
          </a:p>
        </p:txBody>
      </p:sp>
      <p:pic>
        <p:nvPicPr>
          <p:cNvPr id="10" name="Picture 9">
            <a:extLst>
              <a:ext uri="{FF2B5EF4-FFF2-40B4-BE49-F238E27FC236}">
                <a16:creationId xmlns:a16="http://schemas.microsoft.com/office/drawing/2014/main" id="{76CBEC67-FDC8-49B1-944D-793041045A3E}"/>
              </a:ext>
            </a:extLst>
          </p:cNvPr>
          <p:cNvPicPr>
            <a:picLocks noChangeAspect="1"/>
          </p:cNvPicPr>
          <p:nvPr userDrawn="1"/>
        </p:nvPicPr>
        <p:blipFill>
          <a:blip r:embed="rId4"/>
          <a:stretch>
            <a:fillRect/>
          </a:stretch>
        </p:blipFill>
        <p:spPr>
          <a:xfrm>
            <a:off x="116877" y="5666776"/>
            <a:ext cx="1268078" cy="1054699"/>
          </a:xfrm>
          <a:prstGeom prst="rect">
            <a:avLst/>
          </a:prstGeom>
        </p:spPr>
      </p:pic>
      <p:pic>
        <p:nvPicPr>
          <p:cNvPr id="11" name="Picture 10">
            <a:extLst>
              <a:ext uri="{FF2B5EF4-FFF2-40B4-BE49-F238E27FC236}">
                <a16:creationId xmlns:a16="http://schemas.microsoft.com/office/drawing/2014/main" id="{88285647-8215-4E0E-9C85-8EA294F9DEC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5842" t="79235" r="8546" b="3878"/>
          <a:stretch/>
        </p:blipFill>
        <p:spPr>
          <a:xfrm>
            <a:off x="1384956" y="6036100"/>
            <a:ext cx="1796784" cy="365125"/>
          </a:xfrm>
          <a:prstGeom prst="rect">
            <a:avLst/>
          </a:prstGeom>
        </p:spPr>
      </p:pic>
    </p:spTree>
    <p:extLst>
      <p:ext uri="{BB962C8B-B14F-4D97-AF65-F5344CB8AC3E}">
        <p14:creationId xmlns:p14="http://schemas.microsoft.com/office/powerpoint/2010/main" val="843315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9809E-74B8-4B75-A978-572EB2B974B6}"/>
              </a:ext>
            </a:extLst>
          </p:cNvPr>
          <p:cNvPicPr>
            <a:picLocks noChangeAspect="1"/>
          </p:cNvPicPr>
          <p:nvPr userDrawn="1"/>
        </p:nvPicPr>
        <p:blipFill rotWithShape="1">
          <a:blip r:embed="rId2"/>
          <a:srcRect l="6243" r="7184"/>
          <a:stretch/>
        </p:blipFill>
        <p:spPr>
          <a:xfrm>
            <a:off x="7457137" y="12"/>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itle 1">
            <a:extLst>
              <a:ext uri="{FF2B5EF4-FFF2-40B4-BE49-F238E27FC236}">
                <a16:creationId xmlns:a16="http://schemas.microsoft.com/office/drawing/2014/main" id="{4FAE127E-E4F7-4449-8872-268E54DBCCFA}"/>
              </a:ext>
            </a:extLst>
          </p:cNvPr>
          <p:cNvSpPr txBox="1">
            <a:spLocks/>
          </p:cNvSpPr>
          <p:nvPr userDrawn="1"/>
        </p:nvSpPr>
        <p:spPr>
          <a:xfrm>
            <a:off x="491492" y="365125"/>
            <a:ext cx="3840085"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700" b="1">
              <a:ln>
                <a:solidFill>
                  <a:prstClr val="black"/>
                </a:solidFill>
              </a:ln>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A7D6287B-8941-4590-BC03-E4B3EF61EA80}"/>
              </a:ext>
            </a:extLst>
          </p:cNvPr>
          <p:cNvPicPr>
            <a:picLocks noChangeAspect="1"/>
          </p:cNvPicPr>
          <p:nvPr userDrawn="1"/>
        </p:nvPicPr>
        <p:blipFill>
          <a:blip r:embed="rId3"/>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14E482E5-1DE9-43CC-8B8B-DBA6ABA5F872}"/>
              </a:ext>
            </a:extLst>
          </p:cNvPr>
          <p:cNvSpPr>
            <a:spLocks noGrp="1"/>
          </p:cNvSpPr>
          <p:nvPr>
            <p:ph type="sldNum" sz="quarter" idx="12"/>
          </p:nvPr>
        </p:nvSpPr>
        <p:spPr>
          <a:xfrm>
            <a:off x="8715374" y="6356350"/>
            <a:ext cx="614357" cy="365125"/>
          </a:xfrm>
        </p:spPr>
        <p:txBody>
          <a:bodyPr/>
          <a:lstStyle/>
          <a:p>
            <a:fld id="{BF197CAE-993D-4A67-A315-CA4011EEB43E}" type="slidenum">
              <a:rPr lang="en-US" smtClean="0"/>
              <a:t>‹#›</a:t>
            </a:fld>
            <a:endParaRPr lang="en-US"/>
          </a:p>
        </p:txBody>
      </p:sp>
      <p:sp>
        <p:nvSpPr>
          <p:cNvPr id="9" name="Title 1">
            <a:extLst>
              <a:ext uri="{FF2B5EF4-FFF2-40B4-BE49-F238E27FC236}">
                <a16:creationId xmlns:a16="http://schemas.microsoft.com/office/drawing/2014/main" id="{DC97DEFC-D49F-4104-B817-5995CCEAE4FD}"/>
              </a:ext>
            </a:extLst>
          </p:cNvPr>
          <p:cNvSpPr>
            <a:spLocks noGrp="1"/>
          </p:cNvSpPr>
          <p:nvPr>
            <p:ph type="title"/>
          </p:nvPr>
        </p:nvSpPr>
        <p:spPr>
          <a:xfrm>
            <a:off x="609600" y="365125"/>
            <a:ext cx="6400800" cy="1325563"/>
          </a:xfrm>
        </p:spPr>
        <p:txBody>
          <a:bodyPr/>
          <a:lstStyle>
            <a:lvl1pPr>
              <a:defRPr>
                <a:latin typeface="Myriad Pro Light" panose="020B060303040302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11D68CAD-D77D-47A4-B1D3-52A8A446DA01}"/>
              </a:ext>
            </a:extLst>
          </p:cNvPr>
          <p:cNvSpPr>
            <a:spLocks noGrp="1"/>
          </p:cNvSpPr>
          <p:nvPr>
            <p:ph idx="1"/>
          </p:nvPr>
        </p:nvSpPr>
        <p:spPr>
          <a:xfrm>
            <a:off x="609600" y="1842787"/>
            <a:ext cx="6400800" cy="3823989"/>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10;&#10;Description automatically generated">
            <a:extLst>
              <a:ext uri="{FF2B5EF4-FFF2-40B4-BE49-F238E27FC236}">
                <a16:creationId xmlns:a16="http://schemas.microsoft.com/office/drawing/2014/main" id="{A33C9CB2-17A4-4150-9445-1D951FC21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095778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AE127E-E4F7-4449-8872-268E54DBCCFA}"/>
              </a:ext>
            </a:extLst>
          </p:cNvPr>
          <p:cNvSpPr txBox="1">
            <a:spLocks/>
          </p:cNvSpPr>
          <p:nvPr userDrawn="1"/>
        </p:nvSpPr>
        <p:spPr>
          <a:xfrm>
            <a:off x="491492" y="365125"/>
            <a:ext cx="3840085"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700" b="1">
              <a:ln>
                <a:solidFill>
                  <a:prstClr val="black"/>
                </a:solidFill>
              </a:ln>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A7D6287B-8941-4590-BC03-E4B3EF61EA80}"/>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14E482E5-1DE9-43CC-8B8B-DBA6ABA5F872}"/>
              </a:ext>
            </a:extLst>
          </p:cNvPr>
          <p:cNvSpPr>
            <a:spLocks noGrp="1"/>
          </p:cNvSpPr>
          <p:nvPr>
            <p:ph type="sldNum" sz="quarter" idx="12"/>
          </p:nvPr>
        </p:nvSpPr>
        <p:spPr>
          <a:xfrm>
            <a:off x="8715374" y="6356350"/>
            <a:ext cx="614357" cy="365125"/>
          </a:xfrm>
        </p:spPr>
        <p:txBody>
          <a:bodyPr/>
          <a:lstStyle/>
          <a:p>
            <a:fld id="{BF197CAE-993D-4A67-A315-CA4011EEB43E}" type="slidenum">
              <a:rPr lang="en-US" smtClean="0"/>
              <a:t>‹#›</a:t>
            </a:fld>
            <a:endParaRPr lang="en-US"/>
          </a:p>
        </p:txBody>
      </p:sp>
      <p:pic>
        <p:nvPicPr>
          <p:cNvPr id="9" name="Picture 8">
            <a:extLst>
              <a:ext uri="{FF2B5EF4-FFF2-40B4-BE49-F238E27FC236}">
                <a16:creationId xmlns:a16="http://schemas.microsoft.com/office/drawing/2014/main" id="{193F914A-54AA-4415-BE6A-B6ED6DBF0A7D}"/>
              </a:ext>
            </a:extLst>
          </p:cNvPr>
          <p:cNvPicPr>
            <a:picLocks noChangeAspect="1"/>
          </p:cNvPicPr>
          <p:nvPr userDrawn="1"/>
        </p:nvPicPr>
        <p:blipFill rotWithShape="1">
          <a:blip r:embed="rId3"/>
          <a:srcRect l="213" r="2360" b="-1"/>
          <a:stretch/>
        </p:blipFill>
        <p:spPr>
          <a:xfrm>
            <a:off x="1610543" y="365125"/>
            <a:ext cx="8831757" cy="2687902"/>
          </a:xfrm>
          <a:prstGeom prst="rect">
            <a:avLst/>
          </a:prstGeom>
        </p:spPr>
      </p:pic>
      <p:sp>
        <p:nvSpPr>
          <p:cNvPr id="10" name="Content Placeholder 2">
            <a:extLst>
              <a:ext uri="{FF2B5EF4-FFF2-40B4-BE49-F238E27FC236}">
                <a16:creationId xmlns:a16="http://schemas.microsoft.com/office/drawing/2014/main" id="{7E456929-6AA0-4F23-A13C-2404146F5CAA}"/>
              </a:ext>
            </a:extLst>
          </p:cNvPr>
          <p:cNvSpPr>
            <a:spLocks noGrp="1"/>
          </p:cNvSpPr>
          <p:nvPr>
            <p:ph idx="1"/>
          </p:nvPr>
        </p:nvSpPr>
        <p:spPr>
          <a:xfrm>
            <a:off x="1528768" y="3053027"/>
            <a:ext cx="9129707" cy="250004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275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8C1B52-2174-4559-960C-17C635104853}"/>
              </a:ext>
            </a:extLst>
          </p:cNvPr>
          <p:cNvSpPr>
            <a:spLocks noGrp="1"/>
          </p:cNvSpPr>
          <p:nvPr>
            <p:ph type="dt" sz="half" idx="10"/>
          </p:nvPr>
        </p:nvSpPr>
        <p:spPr>
          <a:xfrm>
            <a:off x="1528768" y="6356350"/>
            <a:ext cx="1009650" cy="365125"/>
          </a:xfrm>
        </p:spPr>
        <p:txBody>
          <a:bodyPr/>
          <a:lstStyle/>
          <a:p>
            <a:fld id="{2BB80FF9-11CD-43BD-8FBA-1F5D20F3BC4F}" type="datetimeFigureOut">
              <a:rPr lang="en-US" smtClean="0"/>
              <a:t>7/5/2022</a:t>
            </a:fld>
            <a:endParaRPr lang="en-US"/>
          </a:p>
        </p:txBody>
      </p:sp>
      <p:sp>
        <p:nvSpPr>
          <p:cNvPr id="7" name="Title 1">
            <a:extLst>
              <a:ext uri="{FF2B5EF4-FFF2-40B4-BE49-F238E27FC236}">
                <a16:creationId xmlns:a16="http://schemas.microsoft.com/office/drawing/2014/main" id="{4FAE127E-E4F7-4449-8872-268E54DBCCFA}"/>
              </a:ext>
            </a:extLst>
          </p:cNvPr>
          <p:cNvSpPr txBox="1">
            <a:spLocks/>
          </p:cNvSpPr>
          <p:nvPr userDrawn="1"/>
        </p:nvSpPr>
        <p:spPr>
          <a:xfrm>
            <a:off x="491492" y="365125"/>
            <a:ext cx="3840085"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700" b="1">
              <a:ln>
                <a:solidFill>
                  <a:prstClr val="black"/>
                </a:solidFill>
              </a:ln>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A7D6287B-8941-4590-BC03-E4B3EF61EA80}"/>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14E482E5-1DE9-43CC-8B8B-DBA6ABA5F872}"/>
              </a:ext>
            </a:extLst>
          </p:cNvPr>
          <p:cNvSpPr>
            <a:spLocks noGrp="1"/>
          </p:cNvSpPr>
          <p:nvPr>
            <p:ph type="sldNum" sz="quarter" idx="12"/>
          </p:nvPr>
        </p:nvSpPr>
        <p:spPr>
          <a:xfrm>
            <a:off x="10663232" y="6356349"/>
            <a:ext cx="614357" cy="365125"/>
          </a:xfrm>
        </p:spPr>
        <p:txBody>
          <a:bodyPr/>
          <a:lstStyle/>
          <a:p>
            <a:fld id="{BF197CAE-993D-4A67-A315-CA4011EEB43E}" type="slidenum">
              <a:rPr lang="en-US" smtClean="0"/>
              <a:t>‹#›</a:t>
            </a:fld>
            <a:endParaRPr lang="en-US"/>
          </a:p>
        </p:txBody>
      </p:sp>
      <p:graphicFrame>
        <p:nvGraphicFramePr>
          <p:cNvPr id="10" name="Content Placeholder 2">
            <a:extLst>
              <a:ext uri="{FF2B5EF4-FFF2-40B4-BE49-F238E27FC236}">
                <a16:creationId xmlns:a16="http://schemas.microsoft.com/office/drawing/2014/main" id="{255A8D3F-2D27-4922-86FE-125DFD928BAA}"/>
              </a:ext>
            </a:extLst>
          </p:cNvPr>
          <p:cNvGraphicFramePr>
            <a:graphicFrameLocks/>
          </p:cNvGraphicFramePr>
          <p:nvPr userDrawn="1">
            <p:extLst>
              <p:ext uri="{D42A27DB-BD31-4B8C-83A1-F6EECF244321}">
                <p14:modId xmlns:p14="http://schemas.microsoft.com/office/powerpoint/2010/main" val="2895144235"/>
              </p:ext>
            </p:extLst>
          </p:nvPr>
        </p:nvGraphicFramePr>
        <p:xfrm>
          <a:off x="2152650" y="1312562"/>
          <a:ext cx="7886700" cy="488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D404707B-DF20-4DB2-8863-D315626E801F}"/>
              </a:ext>
            </a:extLst>
          </p:cNvPr>
          <p:cNvSpPr>
            <a:spLocks noGrp="1"/>
          </p:cNvSpPr>
          <p:nvPr>
            <p:ph type="title" hasCustomPrompt="1"/>
          </p:nvPr>
        </p:nvSpPr>
        <p:spPr>
          <a:xfrm>
            <a:off x="922366" y="365125"/>
            <a:ext cx="7886700" cy="1325563"/>
          </a:xfrm>
        </p:spPr>
        <p:txBody>
          <a:bodyPr/>
          <a:lstStyle>
            <a:lvl1pPr>
              <a:defRPr>
                <a:latin typeface="Myriad Pro Light" panose="020B0603030403020204" pitchFamily="34" charset="0"/>
              </a:defRPr>
            </a:lvl1pPr>
          </a:lstStyle>
          <a:p>
            <a:r>
              <a:rPr lang="en-US"/>
              <a:t>OhioMHAS Priorities</a:t>
            </a:r>
          </a:p>
        </p:txBody>
      </p:sp>
    </p:spTree>
    <p:extLst>
      <p:ext uri="{BB962C8B-B14F-4D97-AF65-F5344CB8AC3E}">
        <p14:creationId xmlns:p14="http://schemas.microsoft.com/office/powerpoint/2010/main" val="3651891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2"/>
          <a:stretch>
            <a:fillRect/>
          </a:stretch>
        </p:blipFill>
        <p:spPr>
          <a:xfrm>
            <a:off x="116877" y="5666776"/>
            <a:ext cx="1268078" cy="1054699"/>
          </a:xfrm>
          <a:prstGeom prst="rect">
            <a:avLst/>
          </a:prstGeom>
        </p:spPr>
      </p:pic>
      <p:pic>
        <p:nvPicPr>
          <p:cNvPr id="5" name="Picture 4">
            <a:extLst>
              <a:ext uri="{FF2B5EF4-FFF2-40B4-BE49-F238E27FC236}">
                <a16:creationId xmlns:a16="http://schemas.microsoft.com/office/drawing/2014/main" id="{4E347BF8-FB70-45D1-9D16-C0FCB9F9C9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0" y="5992368"/>
            <a:ext cx="9144000" cy="865632"/>
          </a:xfrm>
          <a:prstGeom prst="rect">
            <a:avLst/>
          </a:prstGeom>
        </p:spPr>
      </p:pic>
      <p:pic>
        <p:nvPicPr>
          <p:cNvPr id="9" name="Picture 8" descr="Logo&#10;&#10;Description automatically generated">
            <a:extLst>
              <a:ext uri="{FF2B5EF4-FFF2-40B4-BE49-F238E27FC236}">
                <a16:creationId xmlns:a16="http://schemas.microsoft.com/office/drawing/2014/main" id="{C527525E-12CD-48CF-B354-A445AD9161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301693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A5AA87-421C-4A43-937B-D3C7C7F99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5992368"/>
            <a:ext cx="9144000" cy="865632"/>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8" name="Picture 7" descr="Logo&#10;&#10;Description automatically generated">
            <a:extLst>
              <a:ext uri="{FF2B5EF4-FFF2-40B4-BE49-F238E27FC236}">
                <a16:creationId xmlns:a16="http://schemas.microsoft.com/office/drawing/2014/main" id="{7C015D1C-3766-44AD-BF64-A3AA6C2FA7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9311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DF1514-680C-4083-9FED-326BAF2FE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4856" y="6191253"/>
            <a:ext cx="6867144" cy="676656"/>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p>
            <a:fld id="{BF197CAE-993D-4A67-A315-CA4011EEB43E}" type="slidenum">
              <a:rPr lang="en-US" smtClean="0"/>
              <a:t>‹#›</a:t>
            </a:fld>
            <a:endParaRPr lang="en-US"/>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8" name="Picture 7" descr="Logo&#10;&#10;Description automatically generated">
            <a:extLst>
              <a:ext uri="{FF2B5EF4-FFF2-40B4-BE49-F238E27FC236}">
                <a16:creationId xmlns:a16="http://schemas.microsoft.com/office/drawing/2014/main" id="{29553293-42D6-4570-98ED-66F5A312EF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114070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8A5D-9C12-467B-88B9-EBC3CB727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9AA41-77EC-4F76-9A0D-57D479C48231}"/>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4" name="Footer Placeholder 3">
            <a:extLst>
              <a:ext uri="{FF2B5EF4-FFF2-40B4-BE49-F238E27FC236}">
                <a16:creationId xmlns:a16="http://schemas.microsoft.com/office/drawing/2014/main" id="{993EFBF4-0D1B-4210-B656-80F8033D6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879664-7D3F-44C2-8688-30BE0EFFE369}"/>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11708186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AA4E6D-32D3-46E8-9133-50704DFA0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4856" y="6181922"/>
            <a:ext cx="6867144" cy="676656"/>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8" name="Picture 7" descr="Logo&#10;&#10;Description automatically generated">
            <a:extLst>
              <a:ext uri="{FF2B5EF4-FFF2-40B4-BE49-F238E27FC236}">
                <a16:creationId xmlns:a16="http://schemas.microsoft.com/office/drawing/2014/main" id="{772702EA-A2A7-416B-A918-F439FFDB15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385730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93DEEA-439F-44D3-9FC9-F18D3BB0F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4856" y="6181344"/>
            <a:ext cx="6867144" cy="676656"/>
          </a:xfrm>
          <a:prstGeom prst="rect">
            <a:avLst/>
          </a:prstGeom>
        </p:spPr>
      </p:pic>
      <p:sp>
        <p:nvSpPr>
          <p:cNvPr id="2" name="Title 1">
            <a:extLst>
              <a:ext uri="{FF2B5EF4-FFF2-40B4-BE49-F238E27FC236}">
                <a16:creationId xmlns:a16="http://schemas.microsoft.com/office/drawing/2014/main" id="{3A37C602-44D3-4189-BE68-A67CB53C21A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9F9F8-47E5-44CE-B643-C13FFB9887E0}"/>
              </a:ext>
            </a:extLst>
          </p:cNvPr>
          <p:cNvSpPr>
            <a:spLocks noGrp="1"/>
          </p:cNvSpPr>
          <p:nvPr>
            <p:ph idx="1"/>
          </p:nvPr>
        </p:nvSpPr>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51F5B4-64C6-44F2-B5E4-2E1FB8139110}"/>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7" name="Picture 6">
            <a:extLst>
              <a:ext uri="{FF2B5EF4-FFF2-40B4-BE49-F238E27FC236}">
                <a16:creationId xmlns:a16="http://schemas.microsoft.com/office/drawing/2014/main" id="{A725F4CC-54FE-4269-AF79-3FB91557C6D3}"/>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9" name="Picture 8" descr="Logo&#10;&#10;Description automatically generated">
            <a:extLst>
              <a:ext uri="{FF2B5EF4-FFF2-40B4-BE49-F238E27FC236}">
                <a16:creationId xmlns:a16="http://schemas.microsoft.com/office/drawing/2014/main" id="{6A754C6D-CA31-4BD9-B1C5-DC21D93D6C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3342347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347B1D-B4F8-418D-A4AE-A5C541EA43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299" b="9850"/>
          <a:stretch/>
        </p:blipFill>
        <p:spPr>
          <a:xfrm>
            <a:off x="-6350" y="1"/>
            <a:ext cx="12192000" cy="1986742"/>
          </a:xfrm>
          <a:prstGeom prst="rect">
            <a:avLst/>
          </a:prstGeom>
          <a:solidFill>
            <a:schemeClr val="accent1"/>
          </a:solidFill>
        </p:spPr>
      </p:pic>
      <p:sp>
        <p:nvSpPr>
          <p:cNvPr id="2" name="Title 1">
            <a:extLst>
              <a:ext uri="{FF2B5EF4-FFF2-40B4-BE49-F238E27FC236}">
                <a16:creationId xmlns:a16="http://schemas.microsoft.com/office/drawing/2014/main" id="{9067F893-04CB-47E1-B53F-59897DFF47B9}"/>
              </a:ext>
            </a:extLst>
          </p:cNvPr>
          <p:cNvSpPr>
            <a:spLocks noGrp="1"/>
          </p:cNvSpPr>
          <p:nvPr>
            <p:ph type="title"/>
          </p:nvPr>
        </p:nvSpPr>
        <p:spPr>
          <a:xfrm>
            <a:off x="831850" y="1709738"/>
            <a:ext cx="10515600" cy="2852737"/>
          </a:xfrm>
        </p:spPr>
        <p:txBody>
          <a:bodyPr anchor="b"/>
          <a:lstStyle>
            <a:lvl1pPr>
              <a:defRPr sz="6000">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45774B6-BCBE-460A-AB59-689DCB61E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yriad Pro Light"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3D7FC3E-C58E-49CA-B9BB-923E5C10170F}"/>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9" name="Picture 8">
            <a:extLst>
              <a:ext uri="{FF2B5EF4-FFF2-40B4-BE49-F238E27FC236}">
                <a16:creationId xmlns:a16="http://schemas.microsoft.com/office/drawing/2014/main" id="{27FF99F5-8051-4C7E-AFD4-E97446D038E5}"/>
              </a:ext>
            </a:extLst>
          </p:cNvPr>
          <p:cNvPicPr>
            <a:picLocks noChangeAspect="1"/>
          </p:cNvPicPr>
          <p:nvPr userDrawn="1"/>
        </p:nvPicPr>
        <p:blipFill>
          <a:blip r:embed="rId3"/>
          <a:stretch>
            <a:fillRect/>
          </a:stretch>
        </p:blipFill>
        <p:spPr>
          <a:xfrm>
            <a:off x="116877" y="5666776"/>
            <a:ext cx="1268078" cy="1054699"/>
          </a:xfrm>
          <a:prstGeom prst="rect">
            <a:avLst/>
          </a:prstGeom>
        </p:spPr>
      </p:pic>
      <p:pic>
        <p:nvPicPr>
          <p:cNvPr id="7" name="Picture 6" descr="Logo&#10;&#10;Description automatically generated">
            <a:extLst>
              <a:ext uri="{FF2B5EF4-FFF2-40B4-BE49-F238E27FC236}">
                <a16:creationId xmlns:a16="http://schemas.microsoft.com/office/drawing/2014/main" id="{43455D18-962E-4BBF-B000-5E56110156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135664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Isosceles Triangle 4">
            <a:extLst>
              <a:ext uri="{FF2B5EF4-FFF2-40B4-BE49-F238E27FC236}">
                <a16:creationId xmlns:a16="http://schemas.microsoft.com/office/drawing/2014/main" id="{255D8F33-C6C3-4098-A0B8-2F523DCE0053}"/>
              </a:ext>
            </a:extLst>
          </p:cNvPr>
          <p:cNvSpPr/>
          <p:nvPr userDrawn="1"/>
        </p:nvSpPr>
        <p:spPr>
          <a:xfrm>
            <a:off x="10715105" y="5312453"/>
            <a:ext cx="1476895" cy="1545547"/>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9" name="Isosceles Triangle 8">
            <a:extLst>
              <a:ext uri="{FF2B5EF4-FFF2-40B4-BE49-F238E27FC236}">
                <a16:creationId xmlns:a16="http://schemas.microsoft.com/office/drawing/2014/main" id="{C925C7CA-4241-4AD1-B954-FF26C7260457}"/>
              </a:ext>
            </a:extLst>
          </p:cNvPr>
          <p:cNvSpPr/>
          <p:nvPr userDrawn="1"/>
        </p:nvSpPr>
        <p:spPr>
          <a:xfrm rot="16200000">
            <a:off x="10680779" y="-34326"/>
            <a:ext cx="1476895" cy="1545547"/>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pic>
        <p:nvPicPr>
          <p:cNvPr id="10" name="Picture 9" descr="Logo&#10;&#10;Description automatically generated">
            <a:extLst>
              <a:ext uri="{FF2B5EF4-FFF2-40B4-BE49-F238E27FC236}">
                <a16:creationId xmlns:a16="http://schemas.microsoft.com/office/drawing/2014/main" id="{6BDD7A1B-E03B-4853-BA29-F1EE7079F7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167434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0" name="Isosceles Triangle 9">
            <a:extLst>
              <a:ext uri="{FF2B5EF4-FFF2-40B4-BE49-F238E27FC236}">
                <a16:creationId xmlns:a16="http://schemas.microsoft.com/office/drawing/2014/main" id="{3CA7AAE5-2132-405F-9386-59F0C2A44EEC}"/>
              </a:ext>
            </a:extLst>
          </p:cNvPr>
          <p:cNvSpPr/>
          <p:nvPr userDrawn="1"/>
        </p:nvSpPr>
        <p:spPr>
          <a:xfrm>
            <a:off x="10715105" y="5312453"/>
            <a:ext cx="1476895" cy="1545547"/>
          </a:xfrm>
          <a:prstGeom prst="triangle">
            <a:avLst>
              <a:gd name="adj" fmla="val 10000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9" name="Isosceles Triangle 8">
            <a:extLst>
              <a:ext uri="{FF2B5EF4-FFF2-40B4-BE49-F238E27FC236}">
                <a16:creationId xmlns:a16="http://schemas.microsoft.com/office/drawing/2014/main" id="{7D2EFB70-D4A3-4FA0-BA2D-22E8F368646F}"/>
              </a:ext>
            </a:extLst>
          </p:cNvPr>
          <p:cNvSpPr/>
          <p:nvPr userDrawn="1"/>
        </p:nvSpPr>
        <p:spPr>
          <a:xfrm rot="16200000">
            <a:off x="10680779" y="-34326"/>
            <a:ext cx="1476895" cy="1545547"/>
          </a:xfrm>
          <a:prstGeom prst="triangle">
            <a:avLst>
              <a:gd name="adj" fmla="val 10000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420E7E62-8B32-4AA7-B7CA-83A2583BA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1039250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0" name="Isosceles Triangle 9">
            <a:extLst>
              <a:ext uri="{FF2B5EF4-FFF2-40B4-BE49-F238E27FC236}">
                <a16:creationId xmlns:a16="http://schemas.microsoft.com/office/drawing/2014/main" id="{54CAA191-BB04-4DD7-A078-8F741C54DB5A}"/>
              </a:ext>
            </a:extLst>
          </p:cNvPr>
          <p:cNvSpPr/>
          <p:nvPr userDrawn="1"/>
        </p:nvSpPr>
        <p:spPr>
          <a:xfrm>
            <a:off x="10715105" y="5312453"/>
            <a:ext cx="1476895" cy="1545547"/>
          </a:xfrm>
          <a:prstGeom prst="triangle">
            <a:avLst>
              <a:gd name="adj" fmla="val 10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9" name="Isosceles Triangle 8">
            <a:extLst>
              <a:ext uri="{FF2B5EF4-FFF2-40B4-BE49-F238E27FC236}">
                <a16:creationId xmlns:a16="http://schemas.microsoft.com/office/drawing/2014/main" id="{0BFB3265-D484-41ED-805E-A59BBE00C5F8}"/>
              </a:ext>
            </a:extLst>
          </p:cNvPr>
          <p:cNvSpPr/>
          <p:nvPr userDrawn="1"/>
        </p:nvSpPr>
        <p:spPr>
          <a:xfrm rot="16200000">
            <a:off x="10680779" y="-34326"/>
            <a:ext cx="1476895" cy="1545547"/>
          </a:xfrm>
          <a:prstGeom prst="triangle">
            <a:avLst>
              <a:gd name="adj" fmla="val 10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68A0D1BD-5E57-4F2D-8C9B-ED779E2F4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1820425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0" name="Isosceles Triangle 9">
            <a:extLst>
              <a:ext uri="{FF2B5EF4-FFF2-40B4-BE49-F238E27FC236}">
                <a16:creationId xmlns:a16="http://schemas.microsoft.com/office/drawing/2014/main" id="{E6B4C542-16DE-4743-BB94-7DD3A9A0129E}"/>
              </a:ext>
            </a:extLst>
          </p:cNvPr>
          <p:cNvSpPr/>
          <p:nvPr userDrawn="1"/>
        </p:nvSpPr>
        <p:spPr>
          <a:xfrm>
            <a:off x="10715105" y="5312453"/>
            <a:ext cx="1476895" cy="1545547"/>
          </a:xfrm>
          <a:prstGeom prst="triangle">
            <a:avLst>
              <a:gd name="adj" fmla="val 10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9" name="Isosceles Triangle 8">
            <a:extLst>
              <a:ext uri="{FF2B5EF4-FFF2-40B4-BE49-F238E27FC236}">
                <a16:creationId xmlns:a16="http://schemas.microsoft.com/office/drawing/2014/main" id="{3B882C2C-ED2B-451A-ACCB-7C8D3E3EE8D1}"/>
              </a:ext>
            </a:extLst>
          </p:cNvPr>
          <p:cNvSpPr/>
          <p:nvPr userDrawn="1"/>
        </p:nvSpPr>
        <p:spPr>
          <a:xfrm rot="16200000">
            <a:off x="10680779" y="-34326"/>
            <a:ext cx="1476895" cy="1545547"/>
          </a:xfrm>
          <a:prstGeom prst="triangle">
            <a:avLst>
              <a:gd name="adj" fmla="val 10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A5F0763D-B62F-4D49-8B41-2AF569F38F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1323021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4CF-3CC7-4127-A2EE-BDC5F9E102D9}"/>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20835D-5B43-4CEB-845B-C27D874EEE39}"/>
              </a:ext>
            </a:extLst>
          </p:cNvPr>
          <p:cNvSpPr>
            <a:spLocks noGrp="1"/>
          </p:cNvSpPr>
          <p:nvPr>
            <p:ph sz="half" idx="1"/>
          </p:nvPr>
        </p:nvSpPr>
        <p:spPr>
          <a:xfrm>
            <a:off x="838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22685-7AF0-44B3-9FA6-B7D3D0C8D2F1}"/>
              </a:ext>
            </a:extLst>
          </p:cNvPr>
          <p:cNvSpPr>
            <a:spLocks noGrp="1"/>
          </p:cNvSpPr>
          <p:nvPr>
            <p:ph sz="half" idx="2"/>
          </p:nvPr>
        </p:nvSpPr>
        <p:spPr>
          <a:xfrm>
            <a:off x="6172200" y="1825625"/>
            <a:ext cx="5181600" cy="435133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1C60B04-5AA6-402F-A043-A1A56540B442}"/>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2F2EA332-B800-4C0D-BEA2-5BD6B3B3CE0F}"/>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9" name="Isosceles Triangle 8">
            <a:extLst>
              <a:ext uri="{FF2B5EF4-FFF2-40B4-BE49-F238E27FC236}">
                <a16:creationId xmlns:a16="http://schemas.microsoft.com/office/drawing/2014/main" id="{3DED2223-0FF7-42D2-B20E-36482BFFE000}"/>
              </a:ext>
            </a:extLst>
          </p:cNvPr>
          <p:cNvSpPr/>
          <p:nvPr userDrawn="1"/>
        </p:nvSpPr>
        <p:spPr>
          <a:xfrm>
            <a:off x="10715105" y="5311221"/>
            <a:ext cx="1476895" cy="1545547"/>
          </a:xfrm>
          <a:prstGeom prst="triangle">
            <a:avLst>
              <a:gd name="adj" fmla="val 100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0" name="Isosceles Triangle 9">
            <a:extLst>
              <a:ext uri="{FF2B5EF4-FFF2-40B4-BE49-F238E27FC236}">
                <a16:creationId xmlns:a16="http://schemas.microsoft.com/office/drawing/2014/main" id="{909B6192-F629-41D5-B7D4-4BD78D6D21DC}"/>
              </a:ext>
            </a:extLst>
          </p:cNvPr>
          <p:cNvSpPr/>
          <p:nvPr userDrawn="1"/>
        </p:nvSpPr>
        <p:spPr>
          <a:xfrm rot="16200000">
            <a:off x="10680779" y="-34326"/>
            <a:ext cx="1476895" cy="1545547"/>
          </a:xfrm>
          <a:prstGeom prst="triangle">
            <a:avLst>
              <a:gd name="adj" fmla="val 100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00C6F783-0A2D-41F0-BDD8-487DA74C29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3332031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2" y="0"/>
            <a:ext cx="6619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2332667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3" name="Rectangle 12">
            <a:extLst>
              <a:ext uri="{FF2B5EF4-FFF2-40B4-BE49-F238E27FC236}">
                <a16:creationId xmlns:a16="http://schemas.microsoft.com/office/drawing/2014/main" id="{562B0DB8-896E-4D1C-9F4C-B63CFF922E86}"/>
              </a:ext>
            </a:extLst>
          </p:cNvPr>
          <p:cNvSpPr/>
          <p:nvPr userDrawn="1"/>
        </p:nvSpPr>
        <p:spPr>
          <a:xfrm>
            <a:off x="11530012" y="0"/>
            <a:ext cx="661987"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C4B82EA5-89ED-4710-9905-90483ED7D5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70222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B945F-1A9A-4E6F-93D4-899D75B142F9}"/>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3" name="Footer Placeholder 2">
            <a:extLst>
              <a:ext uri="{FF2B5EF4-FFF2-40B4-BE49-F238E27FC236}">
                <a16:creationId xmlns:a16="http://schemas.microsoft.com/office/drawing/2014/main" id="{BE378634-4FFE-4447-8E49-0564B190E3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2B24E-E9B9-4DDA-B27F-4DEDB3549607}"/>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3788853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2" y="0"/>
            <a:ext cx="661987"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5AB79CC3-0CD3-47E9-9DCB-F99CF952BE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38416012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2" y="0"/>
            <a:ext cx="66198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ED3CD5AE-4384-4149-992B-98A186D288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711711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849F-0F5B-4B04-90FE-F6D76AD7991F}"/>
              </a:ext>
            </a:extLst>
          </p:cNvPr>
          <p:cNvSpPr>
            <a:spLocks noGrp="1"/>
          </p:cNvSpPr>
          <p:nvPr>
            <p:ph type="title"/>
          </p:nvPr>
        </p:nvSpPr>
        <p:spPr>
          <a:xfrm>
            <a:off x="839788" y="365125"/>
            <a:ext cx="10515600" cy="1325563"/>
          </a:xfrm>
        </p:spPr>
        <p:txBody>
          <a:bodyPr/>
          <a:lstStyle>
            <a:lvl1pPr>
              <a:defRPr>
                <a:latin typeface="Myriad Pro Light" panose="020B06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97DE356-0B08-4F67-9A5A-BE3D170C7EFE}"/>
              </a:ext>
            </a:extLst>
          </p:cNvPr>
          <p:cNvSpPr>
            <a:spLocks noGrp="1"/>
          </p:cNvSpPr>
          <p:nvPr>
            <p:ph type="body" idx="1"/>
          </p:nvPr>
        </p:nvSpPr>
        <p:spPr>
          <a:xfrm>
            <a:off x="839788" y="1681163"/>
            <a:ext cx="5157787"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A59EC-B04F-42F5-B075-05A4233B7242}"/>
              </a:ext>
            </a:extLst>
          </p:cNvPr>
          <p:cNvSpPr>
            <a:spLocks noGrp="1"/>
          </p:cNvSpPr>
          <p:nvPr>
            <p:ph sz="half" idx="2"/>
          </p:nvPr>
        </p:nvSpPr>
        <p:spPr>
          <a:xfrm>
            <a:off x="839788" y="2505075"/>
            <a:ext cx="5157787"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6D103-6C94-423F-B848-5583D7A4CC50}"/>
              </a:ext>
            </a:extLst>
          </p:cNvPr>
          <p:cNvSpPr>
            <a:spLocks noGrp="1"/>
          </p:cNvSpPr>
          <p:nvPr>
            <p:ph type="body" sz="quarter" idx="3"/>
          </p:nvPr>
        </p:nvSpPr>
        <p:spPr>
          <a:xfrm>
            <a:off x="6172200" y="1681163"/>
            <a:ext cx="5183188" cy="823912"/>
          </a:xfrm>
        </p:spPr>
        <p:txBody>
          <a:bodyPr anchor="b"/>
          <a:lstStyle>
            <a:lvl1pPr marL="0" indent="0">
              <a:buNone/>
              <a:defRPr sz="2400" b="1">
                <a:latin typeface="Myriad Pro Light"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FC2F1-ED52-41F6-973D-1DCF94BB9FB3}"/>
              </a:ext>
            </a:extLst>
          </p:cNvPr>
          <p:cNvSpPr>
            <a:spLocks noGrp="1"/>
          </p:cNvSpPr>
          <p:nvPr>
            <p:ph sz="quarter" idx="4"/>
          </p:nvPr>
        </p:nvSpPr>
        <p:spPr>
          <a:xfrm>
            <a:off x="6172200" y="2505075"/>
            <a:ext cx="5183188" cy="3684588"/>
          </a:xfrm>
        </p:spPr>
        <p:txBody>
          <a:bodyPr/>
          <a:lstStyle>
            <a:lvl1pPr>
              <a:defRPr>
                <a:latin typeface="Myriad Pro Light" panose="020B0603030403020204" pitchFamily="34" charset="0"/>
              </a:defRPr>
            </a:lvl1pPr>
            <a:lvl2pPr>
              <a:defRPr>
                <a:latin typeface="Myriad Pro Light" panose="020B0603030403020204" pitchFamily="34" charset="0"/>
              </a:defRPr>
            </a:lvl2pPr>
            <a:lvl3pPr>
              <a:defRPr>
                <a:latin typeface="Myriad Pro Light" panose="020B0603030403020204" pitchFamily="34" charset="0"/>
              </a:defRPr>
            </a:lvl3pPr>
            <a:lvl4pPr>
              <a:defRPr>
                <a:latin typeface="Myriad Pro Light" panose="020B0603030403020204" pitchFamily="34" charset="0"/>
              </a:defRPr>
            </a:lvl4pPr>
            <a:lvl5pPr>
              <a:defRPr>
                <a:latin typeface="Myriad Pro Light"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1B416A8-2831-4979-AE02-5D423D26ABF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10" name="Picture 9">
            <a:extLst>
              <a:ext uri="{FF2B5EF4-FFF2-40B4-BE49-F238E27FC236}">
                <a16:creationId xmlns:a16="http://schemas.microsoft.com/office/drawing/2014/main" id="{19563FD3-0ADC-4165-8DD1-E9003DECDB24}"/>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7" name="Rectangle 6">
            <a:extLst>
              <a:ext uri="{FF2B5EF4-FFF2-40B4-BE49-F238E27FC236}">
                <a16:creationId xmlns:a16="http://schemas.microsoft.com/office/drawing/2014/main" id="{5F4D6E03-1908-485D-A65B-90369E11A6F4}"/>
              </a:ext>
            </a:extLst>
          </p:cNvPr>
          <p:cNvSpPr/>
          <p:nvPr userDrawn="1"/>
        </p:nvSpPr>
        <p:spPr>
          <a:xfrm>
            <a:off x="11530013" y="0"/>
            <a:ext cx="661987"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pic>
        <p:nvPicPr>
          <p:cNvPr id="11" name="Picture 10" descr="Logo&#10;&#10;Description automatically generated">
            <a:extLst>
              <a:ext uri="{FF2B5EF4-FFF2-40B4-BE49-F238E27FC236}">
                <a16:creationId xmlns:a16="http://schemas.microsoft.com/office/drawing/2014/main" id="{7F78CE4E-1F73-4E86-901A-32928BDE8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37624044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grpSp>
        <p:nvGrpSpPr>
          <p:cNvPr id="15" name="Group 14">
            <a:extLst>
              <a:ext uri="{FF2B5EF4-FFF2-40B4-BE49-F238E27FC236}">
                <a16:creationId xmlns:a16="http://schemas.microsoft.com/office/drawing/2014/main" id="{B76F7E82-8DF3-4DA6-8229-6B47319FA62C}"/>
              </a:ext>
            </a:extLst>
          </p:cNvPr>
          <p:cNvGrpSpPr/>
          <p:nvPr userDrawn="1"/>
        </p:nvGrpSpPr>
        <p:grpSpPr>
          <a:xfrm rot="16200000">
            <a:off x="8766612" y="-362779"/>
            <a:ext cx="3761742" cy="3761890"/>
            <a:chOff x="6336443" y="1602063"/>
            <a:chExt cx="3761742" cy="3761890"/>
          </a:xfrm>
        </p:grpSpPr>
        <p:sp>
          <p:nvSpPr>
            <p:cNvPr id="13" name="Rectangle 12">
              <a:extLst>
                <a:ext uri="{FF2B5EF4-FFF2-40B4-BE49-F238E27FC236}">
                  <a16:creationId xmlns:a16="http://schemas.microsoft.com/office/drawing/2014/main" id="{E6C9B04B-834F-40CB-B00C-0818A8872C28}"/>
                </a:ext>
              </a:extLst>
            </p:cNvPr>
            <p:cNvSpPr/>
            <p:nvPr userDrawn="1"/>
          </p:nvSpPr>
          <p:spPr>
            <a:xfrm>
              <a:off x="7991902" y="3257670"/>
              <a:ext cx="2106283" cy="210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2850584">
              <a:off x="6323210" y="1615296"/>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grpSp>
    </p:spTree>
    <p:extLst>
      <p:ext uri="{BB962C8B-B14F-4D97-AF65-F5344CB8AC3E}">
        <p14:creationId xmlns:p14="http://schemas.microsoft.com/office/powerpoint/2010/main" val="563001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pic>
        <p:nvPicPr>
          <p:cNvPr id="9" name="Picture 8" descr="Logo&#10;&#10;Description automatically generated">
            <a:extLst>
              <a:ext uri="{FF2B5EF4-FFF2-40B4-BE49-F238E27FC236}">
                <a16:creationId xmlns:a16="http://schemas.microsoft.com/office/drawing/2014/main" id="{5FC33891-FB2F-40B9-850E-EB5CE1D3C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560957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pic>
        <p:nvPicPr>
          <p:cNvPr id="9" name="Picture 8" descr="Logo&#10;&#10;Description automatically generated">
            <a:extLst>
              <a:ext uri="{FF2B5EF4-FFF2-40B4-BE49-F238E27FC236}">
                <a16:creationId xmlns:a16="http://schemas.microsoft.com/office/drawing/2014/main" id="{AE932BEC-7B24-4BBB-8881-77E404A5D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870386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pic>
        <p:nvPicPr>
          <p:cNvPr id="9" name="Picture 8" descr="Logo&#10;&#10;Description automatically generated">
            <a:extLst>
              <a:ext uri="{FF2B5EF4-FFF2-40B4-BE49-F238E27FC236}">
                <a16:creationId xmlns:a16="http://schemas.microsoft.com/office/drawing/2014/main" id="{BA55B77D-4F6F-4124-B7BF-6BB8BB04D1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1813990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289654-EC87-4DEB-A278-B256E401773F}"/>
              </a:ext>
            </a:extLst>
          </p:cNvPr>
          <p:cNvSpPr/>
          <p:nvPr userDrawn="1"/>
        </p:nvSpPr>
        <p:spPr>
          <a:xfrm>
            <a:off x="10446589" y="5096174"/>
            <a:ext cx="2106283" cy="21062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1" name="Oval 10">
            <a:extLst>
              <a:ext uri="{FF2B5EF4-FFF2-40B4-BE49-F238E27FC236}">
                <a16:creationId xmlns:a16="http://schemas.microsoft.com/office/drawing/2014/main" id="{8E78ED2F-0DB2-4AD2-8693-32BF18C8F0B9}"/>
              </a:ext>
            </a:extLst>
          </p:cNvPr>
          <p:cNvSpPr/>
          <p:nvPr userDrawn="1"/>
        </p:nvSpPr>
        <p:spPr>
          <a:xfrm rot="2850584">
            <a:off x="8777897" y="3453800"/>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 name="Title 1">
            <a:extLst>
              <a:ext uri="{FF2B5EF4-FFF2-40B4-BE49-F238E27FC236}">
                <a16:creationId xmlns:a16="http://schemas.microsoft.com/office/drawing/2014/main" id="{755E7D5B-9F0E-4999-B3CB-BA9F1F772810}"/>
              </a:ext>
            </a:extLst>
          </p:cNvPr>
          <p:cNvSpPr>
            <a:spLocks noGrp="1"/>
          </p:cNvSpPr>
          <p:nvPr>
            <p:ph type="title"/>
          </p:nvPr>
        </p:nvSpPr>
        <p:spPr/>
        <p:txBody>
          <a:bodyPr/>
          <a:lstStyle>
            <a:lvl1pPr>
              <a:defRPr>
                <a:latin typeface="Myriad Pro Light" panose="020B0603030403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C25F164-B8F1-4E3B-972D-5652788977C8}"/>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Slide Number Placeholder 4">
            <a:extLst>
              <a:ext uri="{FF2B5EF4-FFF2-40B4-BE49-F238E27FC236}">
                <a16:creationId xmlns:a16="http://schemas.microsoft.com/office/drawing/2014/main" id="{D87615D1-0BEA-41E7-AB3D-7825C1A9DF09}"/>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sp>
        <p:nvSpPr>
          <p:cNvPr id="13" name="Rectangle 12">
            <a:extLst>
              <a:ext uri="{FF2B5EF4-FFF2-40B4-BE49-F238E27FC236}">
                <a16:creationId xmlns:a16="http://schemas.microsoft.com/office/drawing/2014/main" id="{E6C9B04B-834F-40CB-B00C-0818A8872C28}"/>
              </a:ext>
            </a:extLst>
          </p:cNvPr>
          <p:cNvSpPr/>
          <p:nvPr userDrawn="1"/>
        </p:nvSpPr>
        <p:spPr>
          <a:xfrm rot="16200000">
            <a:off x="10422145" y="-362705"/>
            <a:ext cx="2106283" cy="21062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4" name="Oval 13">
            <a:extLst>
              <a:ext uri="{FF2B5EF4-FFF2-40B4-BE49-F238E27FC236}">
                <a16:creationId xmlns:a16="http://schemas.microsoft.com/office/drawing/2014/main" id="{6F763FF7-E171-4E14-A91D-E3B5BD4F49CF}"/>
              </a:ext>
            </a:extLst>
          </p:cNvPr>
          <p:cNvSpPr/>
          <p:nvPr userDrawn="1"/>
        </p:nvSpPr>
        <p:spPr>
          <a:xfrm rot="19050584">
            <a:off x="8766539" y="-425"/>
            <a:ext cx="3425927" cy="3399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pic>
        <p:nvPicPr>
          <p:cNvPr id="9" name="Picture 8" descr="Logo&#10;&#10;Description automatically generated">
            <a:extLst>
              <a:ext uri="{FF2B5EF4-FFF2-40B4-BE49-F238E27FC236}">
                <a16:creationId xmlns:a16="http://schemas.microsoft.com/office/drawing/2014/main" id="{06437EDF-E222-4A80-B1BE-15A6A4B7FE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375" y="5753186"/>
            <a:ext cx="2102942" cy="881879"/>
          </a:xfrm>
          <a:prstGeom prst="rect">
            <a:avLst/>
          </a:prstGeom>
        </p:spPr>
      </p:pic>
    </p:spTree>
    <p:extLst>
      <p:ext uri="{BB962C8B-B14F-4D97-AF65-F5344CB8AC3E}">
        <p14:creationId xmlns:p14="http://schemas.microsoft.com/office/powerpoint/2010/main" val="2244760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9" name="Diamond 18">
            <a:extLst>
              <a:ext uri="{FF2B5EF4-FFF2-40B4-BE49-F238E27FC236}">
                <a16:creationId xmlns:a16="http://schemas.microsoft.com/office/drawing/2014/main" id="{641F51E2-E5A1-4923-8FEF-B57E058F520A}"/>
              </a:ext>
            </a:extLst>
          </p:cNvPr>
          <p:cNvSpPr/>
          <p:nvPr userDrawn="1"/>
        </p:nvSpPr>
        <p:spPr>
          <a:xfrm>
            <a:off x="11352212" y="2519364"/>
            <a:ext cx="839788"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0" name="Diamond 19">
            <a:extLst>
              <a:ext uri="{FF2B5EF4-FFF2-40B4-BE49-F238E27FC236}">
                <a16:creationId xmlns:a16="http://schemas.microsoft.com/office/drawing/2014/main" id="{36E29C1C-9376-4332-9A39-D54821A209CA}"/>
              </a:ext>
            </a:extLst>
          </p:cNvPr>
          <p:cNvSpPr/>
          <p:nvPr userDrawn="1"/>
        </p:nvSpPr>
        <p:spPr>
          <a:xfrm>
            <a:off x="11352212" y="687387"/>
            <a:ext cx="839788"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1" name="Diamond 20">
            <a:extLst>
              <a:ext uri="{FF2B5EF4-FFF2-40B4-BE49-F238E27FC236}">
                <a16:creationId xmlns:a16="http://schemas.microsoft.com/office/drawing/2014/main" id="{F1CA02ED-CAF2-4186-A260-741D94921C94}"/>
              </a:ext>
            </a:extLst>
          </p:cNvPr>
          <p:cNvSpPr/>
          <p:nvPr userDrawn="1"/>
        </p:nvSpPr>
        <p:spPr>
          <a:xfrm>
            <a:off x="11352210" y="6199191"/>
            <a:ext cx="839790"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2" name="Diamond 21">
            <a:extLst>
              <a:ext uri="{FF2B5EF4-FFF2-40B4-BE49-F238E27FC236}">
                <a16:creationId xmlns:a16="http://schemas.microsoft.com/office/drawing/2014/main" id="{3E05FDE8-BD94-4451-90A5-449139DEA4F7}"/>
              </a:ext>
            </a:extLst>
          </p:cNvPr>
          <p:cNvSpPr/>
          <p:nvPr userDrawn="1"/>
        </p:nvSpPr>
        <p:spPr>
          <a:xfrm>
            <a:off x="11352210" y="4360866"/>
            <a:ext cx="839789"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23" name="Diamond 22">
            <a:extLst>
              <a:ext uri="{FF2B5EF4-FFF2-40B4-BE49-F238E27FC236}">
                <a16:creationId xmlns:a16="http://schemas.microsoft.com/office/drawing/2014/main" id="{396CDECC-021F-4177-9DCC-949F5C55F1F0}"/>
              </a:ext>
            </a:extLst>
          </p:cNvPr>
          <p:cNvSpPr/>
          <p:nvPr userDrawn="1"/>
        </p:nvSpPr>
        <p:spPr>
          <a:xfrm>
            <a:off x="11352210" y="-1150938"/>
            <a:ext cx="839790" cy="18288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2184326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4" name="Diamond 13">
            <a:extLst>
              <a:ext uri="{FF2B5EF4-FFF2-40B4-BE49-F238E27FC236}">
                <a16:creationId xmlns:a16="http://schemas.microsoft.com/office/drawing/2014/main" id="{754A7839-2CC1-485E-B228-23536153A69C}"/>
              </a:ext>
            </a:extLst>
          </p:cNvPr>
          <p:cNvSpPr/>
          <p:nvPr userDrawn="1"/>
        </p:nvSpPr>
        <p:spPr>
          <a:xfrm>
            <a:off x="11352210" y="2519364"/>
            <a:ext cx="839789"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5" name="Diamond 14">
            <a:extLst>
              <a:ext uri="{FF2B5EF4-FFF2-40B4-BE49-F238E27FC236}">
                <a16:creationId xmlns:a16="http://schemas.microsoft.com/office/drawing/2014/main" id="{E33E13F5-43F1-4652-949C-19A8585FC1E0}"/>
              </a:ext>
            </a:extLst>
          </p:cNvPr>
          <p:cNvSpPr/>
          <p:nvPr userDrawn="1"/>
        </p:nvSpPr>
        <p:spPr>
          <a:xfrm>
            <a:off x="11352212" y="687387"/>
            <a:ext cx="839788"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6" name="Diamond 15">
            <a:extLst>
              <a:ext uri="{FF2B5EF4-FFF2-40B4-BE49-F238E27FC236}">
                <a16:creationId xmlns:a16="http://schemas.microsoft.com/office/drawing/2014/main" id="{0E44A6DC-934E-41FE-810F-46A395C351B2}"/>
              </a:ext>
            </a:extLst>
          </p:cNvPr>
          <p:cNvSpPr/>
          <p:nvPr userDrawn="1"/>
        </p:nvSpPr>
        <p:spPr>
          <a:xfrm>
            <a:off x="11352208" y="6199191"/>
            <a:ext cx="839791"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7" name="Diamond 16">
            <a:extLst>
              <a:ext uri="{FF2B5EF4-FFF2-40B4-BE49-F238E27FC236}">
                <a16:creationId xmlns:a16="http://schemas.microsoft.com/office/drawing/2014/main" id="{3E1D662E-8D8A-406D-98D5-F8283DF8268C}"/>
              </a:ext>
            </a:extLst>
          </p:cNvPr>
          <p:cNvSpPr/>
          <p:nvPr userDrawn="1"/>
        </p:nvSpPr>
        <p:spPr>
          <a:xfrm>
            <a:off x="11352210" y="4360866"/>
            <a:ext cx="839790"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8" name="Diamond 17">
            <a:extLst>
              <a:ext uri="{FF2B5EF4-FFF2-40B4-BE49-F238E27FC236}">
                <a16:creationId xmlns:a16="http://schemas.microsoft.com/office/drawing/2014/main" id="{DD479EBC-7B2E-4304-B2BD-C34C654BA946}"/>
              </a:ext>
            </a:extLst>
          </p:cNvPr>
          <p:cNvSpPr/>
          <p:nvPr userDrawn="1"/>
        </p:nvSpPr>
        <p:spPr>
          <a:xfrm>
            <a:off x="11352208" y="-1150938"/>
            <a:ext cx="839792" cy="1828800"/>
          </a:xfrm>
          <a:prstGeom prst="diamon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251786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F0EE-C212-484A-8AF8-AE3FB5825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080279-A598-4C1C-88C5-7EFEFEAF1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CE32DD-00D4-42AC-8883-A5041BC79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AD9E8-019D-4679-9F36-D09FCC3F3A0D}"/>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6" name="Footer Placeholder 5">
            <a:extLst>
              <a:ext uri="{FF2B5EF4-FFF2-40B4-BE49-F238E27FC236}">
                <a16:creationId xmlns:a16="http://schemas.microsoft.com/office/drawing/2014/main" id="{B914D551-E6B3-4422-AD63-2ED4A79D7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3EB6A-5A6A-4211-BCC4-B0BCD46E502D}"/>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13100902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9" name="Diamond 18">
            <a:extLst>
              <a:ext uri="{FF2B5EF4-FFF2-40B4-BE49-F238E27FC236}">
                <a16:creationId xmlns:a16="http://schemas.microsoft.com/office/drawing/2014/main" id="{43D7A2F6-49AB-4E92-8CD3-D0AFE91B13F1}"/>
              </a:ext>
            </a:extLst>
          </p:cNvPr>
          <p:cNvSpPr/>
          <p:nvPr userDrawn="1"/>
        </p:nvSpPr>
        <p:spPr>
          <a:xfrm>
            <a:off x="11352212" y="2519364"/>
            <a:ext cx="839788"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20" name="Diamond 19">
            <a:extLst>
              <a:ext uri="{FF2B5EF4-FFF2-40B4-BE49-F238E27FC236}">
                <a16:creationId xmlns:a16="http://schemas.microsoft.com/office/drawing/2014/main" id="{E644137A-9B48-4967-A20D-D4ACA88951BC}"/>
              </a:ext>
            </a:extLst>
          </p:cNvPr>
          <p:cNvSpPr/>
          <p:nvPr userDrawn="1"/>
        </p:nvSpPr>
        <p:spPr>
          <a:xfrm>
            <a:off x="11352210" y="687387"/>
            <a:ext cx="839789"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21" name="Diamond 20">
            <a:extLst>
              <a:ext uri="{FF2B5EF4-FFF2-40B4-BE49-F238E27FC236}">
                <a16:creationId xmlns:a16="http://schemas.microsoft.com/office/drawing/2014/main" id="{B2025F29-0F88-463A-8378-33F0A0486D53}"/>
              </a:ext>
            </a:extLst>
          </p:cNvPr>
          <p:cNvSpPr/>
          <p:nvPr userDrawn="1"/>
        </p:nvSpPr>
        <p:spPr>
          <a:xfrm>
            <a:off x="11352208" y="6199191"/>
            <a:ext cx="839791"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22" name="Diamond 21">
            <a:extLst>
              <a:ext uri="{FF2B5EF4-FFF2-40B4-BE49-F238E27FC236}">
                <a16:creationId xmlns:a16="http://schemas.microsoft.com/office/drawing/2014/main" id="{A5A76BD7-54F2-428E-9A8E-E299A8C757E0}"/>
              </a:ext>
            </a:extLst>
          </p:cNvPr>
          <p:cNvSpPr/>
          <p:nvPr userDrawn="1"/>
        </p:nvSpPr>
        <p:spPr>
          <a:xfrm>
            <a:off x="11352210" y="4360866"/>
            <a:ext cx="839790"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23" name="Diamond 22">
            <a:extLst>
              <a:ext uri="{FF2B5EF4-FFF2-40B4-BE49-F238E27FC236}">
                <a16:creationId xmlns:a16="http://schemas.microsoft.com/office/drawing/2014/main" id="{DB595BB4-C8AD-46A3-AC86-7B2F959A3FDC}"/>
              </a:ext>
            </a:extLst>
          </p:cNvPr>
          <p:cNvSpPr/>
          <p:nvPr userDrawn="1"/>
        </p:nvSpPr>
        <p:spPr>
          <a:xfrm>
            <a:off x="11352210" y="-1150938"/>
            <a:ext cx="839790" cy="1828800"/>
          </a:xfrm>
          <a:prstGeom prst="diamond">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3070891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24" name="Diamond 23">
            <a:extLst>
              <a:ext uri="{FF2B5EF4-FFF2-40B4-BE49-F238E27FC236}">
                <a16:creationId xmlns:a16="http://schemas.microsoft.com/office/drawing/2014/main" id="{12F8FA0B-B00B-45D1-BB33-0984DB93C9A4}"/>
              </a:ext>
            </a:extLst>
          </p:cNvPr>
          <p:cNvSpPr/>
          <p:nvPr userDrawn="1"/>
        </p:nvSpPr>
        <p:spPr>
          <a:xfrm>
            <a:off x="11352212" y="2519364"/>
            <a:ext cx="839788"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25" name="Diamond 24">
            <a:extLst>
              <a:ext uri="{FF2B5EF4-FFF2-40B4-BE49-F238E27FC236}">
                <a16:creationId xmlns:a16="http://schemas.microsoft.com/office/drawing/2014/main" id="{CC5928FF-C077-4B23-BC67-45C863D1DC56}"/>
              </a:ext>
            </a:extLst>
          </p:cNvPr>
          <p:cNvSpPr/>
          <p:nvPr userDrawn="1"/>
        </p:nvSpPr>
        <p:spPr>
          <a:xfrm>
            <a:off x="11352210" y="687387"/>
            <a:ext cx="839789"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26" name="Diamond 25">
            <a:extLst>
              <a:ext uri="{FF2B5EF4-FFF2-40B4-BE49-F238E27FC236}">
                <a16:creationId xmlns:a16="http://schemas.microsoft.com/office/drawing/2014/main" id="{0BEB14EC-26B9-4370-BF8D-5235E7282277}"/>
              </a:ext>
            </a:extLst>
          </p:cNvPr>
          <p:cNvSpPr/>
          <p:nvPr userDrawn="1"/>
        </p:nvSpPr>
        <p:spPr>
          <a:xfrm>
            <a:off x="11352208" y="6199191"/>
            <a:ext cx="839791"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27" name="Diamond 26">
            <a:extLst>
              <a:ext uri="{FF2B5EF4-FFF2-40B4-BE49-F238E27FC236}">
                <a16:creationId xmlns:a16="http://schemas.microsoft.com/office/drawing/2014/main" id="{088D7323-C050-407A-A471-CFE57BEBD404}"/>
              </a:ext>
            </a:extLst>
          </p:cNvPr>
          <p:cNvSpPr/>
          <p:nvPr userDrawn="1"/>
        </p:nvSpPr>
        <p:spPr>
          <a:xfrm>
            <a:off x="11352210" y="4360866"/>
            <a:ext cx="839790"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28" name="Diamond 27">
            <a:extLst>
              <a:ext uri="{FF2B5EF4-FFF2-40B4-BE49-F238E27FC236}">
                <a16:creationId xmlns:a16="http://schemas.microsoft.com/office/drawing/2014/main" id="{3CE6F09D-030F-47DF-A581-D86ABB07F0D6}"/>
              </a:ext>
            </a:extLst>
          </p:cNvPr>
          <p:cNvSpPr/>
          <p:nvPr userDrawn="1"/>
        </p:nvSpPr>
        <p:spPr>
          <a:xfrm>
            <a:off x="11352210" y="-1150938"/>
            <a:ext cx="839790" cy="1828800"/>
          </a:xfrm>
          <a:prstGeom prst="diamond">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3441499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C0F-F20F-4F36-83D8-CCE249A591C0}"/>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A274EB-4D78-466F-BA34-76B95E8FA503}"/>
              </a:ext>
            </a:extLst>
          </p:cNvPr>
          <p:cNvSpPr>
            <a:spLocks noGrp="1"/>
          </p:cNvSpPr>
          <p:nvPr>
            <p:ph idx="1"/>
          </p:nvPr>
        </p:nvSpPr>
        <p:spPr>
          <a:xfrm>
            <a:off x="5183188" y="987425"/>
            <a:ext cx="6172200" cy="4873625"/>
          </a:xfrm>
        </p:spPr>
        <p:txBody>
          <a:bodyPr/>
          <a:lstStyle>
            <a:lvl1pPr>
              <a:defRPr sz="3200">
                <a:latin typeface="Myriad Pro Light" panose="020B0603030403020204" pitchFamily="34" charset="0"/>
              </a:defRPr>
            </a:lvl1pPr>
            <a:lvl2pPr>
              <a:defRPr sz="2800">
                <a:latin typeface="Myriad Pro Light" panose="020B0603030403020204" pitchFamily="34" charset="0"/>
              </a:defRPr>
            </a:lvl2pPr>
            <a:lvl3pPr>
              <a:defRPr sz="2400">
                <a:latin typeface="Myriad Pro Light" panose="020B0603030403020204" pitchFamily="34" charset="0"/>
              </a:defRPr>
            </a:lvl3pPr>
            <a:lvl4pPr>
              <a:defRPr sz="2000">
                <a:latin typeface="Myriad Pro Light" panose="020B0603030403020204" pitchFamily="34" charset="0"/>
              </a:defRPr>
            </a:lvl4pPr>
            <a:lvl5pPr>
              <a:defRPr sz="2000">
                <a:latin typeface="Myriad Pro Light" panose="020B06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351E2-EE94-4E12-BE9F-A600F62706B3}"/>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DC1AE7-ED99-419D-A7F1-F045FF2FB01E}"/>
              </a:ext>
            </a:extLst>
          </p:cNvPr>
          <p:cNvSpPr>
            <a:spLocks noGrp="1"/>
          </p:cNvSpPr>
          <p:nvPr>
            <p:ph type="sldNum" sz="quarter" idx="12"/>
          </p:nvPr>
        </p:nvSpPr>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E839466B-CE7F-49D4-A9B3-3F2B761638C9}"/>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14" name="Diamond 13">
            <a:extLst>
              <a:ext uri="{FF2B5EF4-FFF2-40B4-BE49-F238E27FC236}">
                <a16:creationId xmlns:a16="http://schemas.microsoft.com/office/drawing/2014/main" id="{1B6C30BA-A859-4E8C-9732-64FB53248577}"/>
              </a:ext>
            </a:extLst>
          </p:cNvPr>
          <p:cNvSpPr/>
          <p:nvPr userDrawn="1"/>
        </p:nvSpPr>
        <p:spPr>
          <a:xfrm>
            <a:off x="11352212" y="2519364"/>
            <a:ext cx="839788"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5" name="Diamond 14">
            <a:extLst>
              <a:ext uri="{FF2B5EF4-FFF2-40B4-BE49-F238E27FC236}">
                <a16:creationId xmlns:a16="http://schemas.microsoft.com/office/drawing/2014/main" id="{5124F55B-DCF7-4595-84BE-B22117274B78}"/>
              </a:ext>
            </a:extLst>
          </p:cNvPr>
          <p:cNvSpPr/>
          <p:nvPr userDrawn="1"/>
        </p:nvSpPr>
        <p:spPr>
          <a:xfrm>
            <a:off x="11352210" y="687387"/>
            <a:ext cx="839790"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6" name="Diamond 15">
            <a:extLst>
              <a:ext uri="{FF2B5EF4-FFF2-40B4-BE49-F238E27FC236}">
                <a16:creationId xmlns:a16="http://schemas.microsoft.com/office/drawing/2014/main" id="{0E058388-EBD9-467B-A634-66770530FC85}"/>
              </a:ext>
            </a:extLst>
          </p:cNvPr>
          <p:cNvSpPr/>
          <p:nvPr userDrawn="1"/>
        </p:nvSpPr>
        <p:spPr>
          <a:xfrm>
            <a:off x="11352208" y="6199191"/>
            <a:ext cx="839792"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7" name="Diamond 16">
            <a:extLst>
              <a:ext uri="{FF2B5EF4-FFF2-40B4-BE49-F238E27FC236}">
                <a16:creationId xmlns:a16="http://schemas.microsoft.com/office/drawing/2014/main" id="{32805904-0BFE-42E4-8557-0449B0FB9EF7}"/>
              </a:ext>
            </a:extLst>
          </p:cNvPr>
          <p:cNvSpPr/>
          <p:nvPr userDrawn="1"/>
        </p:nvSpPr>
        <p:spPr>
          <a:xfrm>
            <a:off x="11352210" y="4360866"/>
            <a:ext cx="839789"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8" name="Diamond 17">
            <a:extLst>
              <a:ext uri="{FF2B5EF4-FFF2-40B4-BE49-F238E27FC236}">
                <a16:creationId xmlns:a16="http://schemas.microsoft.com/office/drawing/2014/main" id="{E4A5A7A3-FB3B-4F60-8EB8-3E3B5084D2D8}"/>
              </a:ext>
            </a:extLst>
          </p:cNvPr>
          <p:cNvSpPr/>
          <p:nvPr userDrawn="1"/>
        </p:nvSpPr>
        <p:spPr>
          <a:xfrm>
            <a:off x="11352208" y="-1150938"/>
            <a:ext cx="839791" cy="1828800"/>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261234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4242130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911280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1308980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41471174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BFD-34E3-4493-B518-EBC5EC6CE481}"/>
              </a:ext>
            </a:extLst>
          </p:cNvPr>
          <p:cNvSpPr>
            <a:spLocks noGrp="1"/>
          </p:cNvSpPr>
          <p:nvPr>
            <p:ph type="title"/>
          </p:nvPr>
        </p:nvSpPr>
        <p:spPr>
          <a:xfrm>
            <a:off x="839788" y="457200"/>
            <a:ext cx="3932237" cy="1600200"/>
          </a:xfrm>
        </p:spPr>
        <p:txBody>
          <a:bodyPr anchor="b"/>
          <a:lstStyle>
            <a:lvl1pPr>
              <a:defRPr sz="3200">
                <a:latin typeface="Myriad Pro Light" panose="020B06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0A96B61-08B1-4C19-919E-61CB86DAEC12}"/>
              </a:ext>
            </a:extLst>
          </p:cNvPr>
          <p:cNvSpPr>
            <a:spLocks noGrp="1"/>
          </p:cNvSpPr>
          <p:nvPr>
            <p:ph type="pic" idx="1"/>
          </p:nvPr>
        </p:nvSpPr>
        <p:spPr>
          <a:xfrm>
            <a:off x="5183188" y="987425"/>
            <a:ext cx="6172200" cy="4873625"/>
          </a:xfrm>
        </p:spPr>
        <p:txBody>
          <a:bodyPr/>
          <a:lstStyle>
            <a:lvl1pPr marL="0" indent="0">
              <a:buNone/>
              <a:defRPr sz="3200">
                <a:latin typeface="Myriad Pro Light" panose="020B06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1741B-E0F1-49C1-89BD-ECE02F14A394}"/>
              </a:ext>
            </a:extLst>
          </p:cNvPr>
          <p:cNvSpPr>
            <a:spLocks noGrp="1"/>
          </p:cNvSpPr>
          <p:nvPr>
            <p:ph type="body" sz="half" idx="2"/>
          </p:nvPr>
        </p:nvSpPr>
        <p:spPr>
          <a:xfrm>
            <a:off x="839788" y="2057400"/>
            <a:ext cx="3932237" cy="3811588"/>
          </a:xfrm>
        </p:spPr>
        <p:txBody>
          <a:bodyPr/>
          <a:lstStyle>
            <a:lvl1pPr marL="0" indent="0">
              <a:buNone/>
              <a:defRPr sz="1600">
                <a:latin typeface="Myriad Pro Light" panose="020B06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75EC7-7A85-4CFD-AFC1-210687C30304}"/>
              </a:ext>
            </a:extLst>
          </p:cNvPr>
          <p:cNvSpPr>
            <a:spLocks noGrp="1"/>
          </p:cNvSpPr>
          <p:nvPr>
            <p:ph type="sldNum" sz="quarter" idx="12"/>
          </p:nvPr>
        </p:nvSpPr>
        <p:spPr>
          <a:xfrm>
            <a:off x="9563100" y="6356350"/>
            <a:ext cx="819150" cy="365125"/>
          </a:xfrm>
        </p:spPr>
        <p:txBody>
          <a:bodyPr/>
          <a:lstStyle>
            <a:lvl1pPr>
              <a:defRPr>
                <a:latin typeface="Myriad Pro Light" panose="020B0603030403020204" pitchFamily="34" charset="0"/>
              </a:defRPr>
            </a:lvl1pPr>
          </a:lstStyle>
          <a:p>
            <a:fld id="{BF197CAE-993D-4A67-A315-CA4011EEB43E}" type="slidenum">
              <a:rPr lang="en-US" smtClean="0"/>
              <a:pPr/>
              <a:t>‹#›</a:t>
            </a:fld>
            <a:endParaRPr lang="en-US"/>
          </a:p>
        </p:txBody>
      </p:sp>
      <p:pic>
        <p:nvPicPr>
          <p:cNvPr id="8" name="Picture 7">
            <a:extLst>
              <a:ext uri="{FF2B5EF4-FFF2-40B4-BE49-F238E27FC236}">
                <a16:creationId xmlns:a16="http://schemas.microsoft.com/office/drawing/2014/main" id="{D447575A-8BC6-4966-973A-A3A75930735E}"/>
              </a:ext>
            </a:extLst>
          </p:cNvPr>
          <p:cNvPicPr>
            <a:picLocks noChangeAspect="1"/>
          </p:cNvPicPr>
          <p:nvPr userDrawn="1"/>
        </p:nvPicPr>
        <p:blipFill>
          <a:blip r:embed="rId2"/>
          <a:stretch>
            <a:fillRect/>
          </a:stretch>
        </p:blipFill>
        <p:spPr>
          <a:xfrm>
            <a:off x="116877" y="5666776"/>
            <a:ext cx="1268078" cy="1054699"/>
          </a:xfrm>
          <a:prstGeom prst="rect">
            <a:avLst/>
          </a:prstGeom>
        </p:spPr>
      </p:pic>
      <p:sp>
        <p:nvSpPr>
          <p:cNvPr id="5" name="L-Shape 4">
            <a:extLst>
              <a:ext uri="{FF2B5EF4-FFF2-40B4-BE49-F238E27FC236}">
                <a16:creationId xmlns:a16="http://schemas.microsoft.com/office/drawing/2014/main" id="{6DC83287-D697-4AA1-B3F4-B8BD2116A733}"/>
              </a:ext>
            </a:extLst>
          </p:cNvPr>
          <p:cNvSpPr/>
          <p:nvPr userDrawn="1"/>
        </p:nvSpPr>
        <p:spPr>
          <a:xfrm flipH="1" flipV="1">
            <a:off x="10467975" y="0"/>
            <a:ext cx="1724025" cy="895350"/>
          </a:xfrm>
          <a:prstGeom prst="corne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
        <p:nvSpPr>
          <p:cNvPr id="10" name="L-Shape 9">
            <a:extLst>
              <a:ext uri="{FF2B5EF4-FFF2-40B4-BE49-F238E27FC236}">
                <a16:creationId xmlns:a16="http://schemas.microsoft.com/office/drawing/2014/main" id="{5C8884E9-86D7-4880-AFB6-4227FB5DBC71}"/>
              </a:ext>
            </a:extLst>
          </p:cNvPr>
          <p:cNvSpPr/>
          <p:nvPr userDrawn="1"/>
        </p:nvSpPr>
        <p:spPr>
          <a:xfrm flipH="1">
            <a:off x="10467974" y="5962650"/>
            <a:ext cx="1724025" cy="895350"/>
          </a:xfrm>
          <a:prstGeom prst="corne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yriad Pro Light" panose="020B0603030403020204" pitchFamily="34" charset="0"/>
            </a:endParaRPr>
          </a:p>
        </p:txBody>
      </p:sp>
    </p:spTree>
    <p:extLst>
      <p:ext uri="{BB962C8B-B14F-4D97-AF65-F5344CB8AC3E}">
        <p14:creationId xmlns:p14="http://schemas.microsoft.com/office/powerpoint/2010/main" val="307243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26DD-97E4-4B2A-A4C1-C181AEF1C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EAA72-3D63-431E-8163-8C3FE26CA294}"/>
              </a:ext>
            </a:extLst>
          </p:cNvPr>
          <p:cNvSpPr>
            <a:spLocks noGrp="1"/>
          </p:cNvSpPr>
          <p:nvPr>
            <p:ph type="dt" sz="half" idx="10"/>
          </p:nvPr>
        </p:nvSpPr>
        <p:spPr/>
        <p:txBody>
          <a:bodyPr/>
          <a:lstStyle/>
          <a:p>
            <a:fld id="{2BB80FF9-11CD-43BD-8FBA-1F5D20F3BC4F}" type="datetimeFigureOut">
              <a:rPr lang="en-US" smtClean="0"/>
              <a:pPr/>
              <a:t>7/5/2022</a:t>
            </a:fld>
            <a:endParaRPr lang="en-US"/>
          </a:p>
        </p:txBody>
      </p:sp>
      <p:sp>
        <p:nvSpPr>
          <p:cNvPr id="5" name="Slide Number Placeholder 4">
            <a:extLst>
              <a:ext uri="{FF2B5EF4-FFF2-40B4-BE49-F238E27FC236}">
                <a16:creationId xmlns:a16="http://schemas.microsoft.com/office/drawing/2014/main" id="{E0DBF426-2E9E-49DA-9DA2-2BDC0C28AD33}"/>
              </a:ext>
            </a:extLst>
          </p:cNvPr>
          <p:cNvSpPr>
            <a:spLocks noGrp="1"/>
          </p:cNvSpPr>
          <p:nvPr>
            <p:ph type="sldNum" sz="quarter" idx="12"/>
          </p:nvPr>
        </p:nvSpPr>
        <p:spPr/>
        <p:txBody>
          <a:bodyPr/>
          <a:lstStyle/>
          <a:p>
            <a:fld id="{BF197CAE-993D-4A67-A315-CA4011EEB43E}" type="slidenum">
              <a:rPr lang="en-US" smtClean="0"/>
              <a:pPr/>
              <a:t>‹#›</a:t>
            </a:fld>
            <a:endParaRPr lang="en-US"/>
          </a:p>
        </p:txBody>
      </p:sp>
    </p:spTree>
    <p:extLst>
      <p:ext uri="{BB962C8B-B14F-4D97-AF65-F5344CB8AC3E}">
        <p14:creationId xmlns:p14="http://schemas.microsoft.com/office/powerpoint/2010/main" val="38384537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7EEBDF-9ABB-4035-96FC-BF554FE370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138" r="10956" b="18160"/>
          <a:stretch/>
        </p:blipFill>
        <p:spPr>
          <a:xfrm>
            <a:off x="3365270" y="1896467"/>
            <a:ext cx="5461460" cy="1172095"/>
          </a:xfrm>
          <a:prstGeom prst="rect">
            <a:avLst/>
          </a:prstGeom>
        </p:spPr>
      </p:pic>
      <p:sp>
        <p:nvSpPr>
          <p:cNvPr id="2" name="Title 1">
            <a:extLst>
              <a:ext uri="{FF2B5EF4-FFF2-40B4-BE49-F238E27FC236}">
                <a16:creationId xmlns:a16="http://schemas.microsoft.com/office/drawing/2014/main" id="{FC3D644F-1685-4B49-8022-7A5F0C03B097}"/>
              </a:ext>
            </a:extLst>
          </p:cNvPr>
          <p:cNvSpPr>
            <a:spLocks noGrp="1"/>
          </p:cNvSpPr>
          <p:nvPr>
            <p:ph type="title" hasCustomPrompt="1"/>
          </p:nvPr>
        </p:nvSpPr>
        <p:spPr/>
        <p:txBody>
          <a:bodyPr/>
          <a:lstStyle>
            <a:lvl1pPr algn="ctr">
              <a:defRPr b="0">
                <a:latin typeface="Myriad Pro" panose="020B0503030403090204" pitchFamily="34" charset="0"/>
              </a:defRPr>
            </a:lvl1pPr>
          </a:lstStyle>
          <a:p>
            <a:r>
              <a:rPr lang="en-US"/>
              <a:t>More Information</a:t>
            </a:r>
          </a:p>
        </p:txBody>
      </p:sp>
      <p:sp>
        <p:nvSpPr>
          <p:cNvPr id="7" name="TextBox 6">
            <a:extLst>
              <a:ext uri="{FF2B5EF4-FFF2-40B4-BE49-F238E27FC236}">
                <a16:creationId xmlns:a16="http://schemas.microsoft.com/office/drawing/2014/main" id="{CCEEEF35-73FE-4AE8-9D2E-3DEAA6C077AA}"/>
              </a:ext>
            </a:extLst>
          </p:cNvPr>
          <p:cNvSpPr txBox="1"/>
          <p:nvPr userDrawn="1"/>
        </p:nvSpPr>
        <p:spPr>
          <a:xfrm>
            <a:off x="2095500" y="3135066"/>
            <a:ext cx="8001000" cy="2215991"/>
          </a:xfrm>
          <a:prstGeom prst="rect">
            <a:avLst/>
          </a:prstGeom>
          <a:noFill/>
        </p:spPr>
        <p:txBody>
          <a:bodyPr wrap="square" rtlCol="0">
            <a:spAutoFit/>
          </a:bodyPr>
          <a:lstStyle/>
          <a:p>
            <a:pPr algn="ctr"/>
            <a:r>
              <a:rPr lang="en-US" sz="2400" b="1" dirty="0">
                <a:latin typeface="Calibri" panose="020F0502020204030204" pitchFamily="34" charset="0"/>
                <a:ea typeface="Tahoma" pitchFamily="34" charset="0"/>
                <a:cs typeface="Tahoma" pitchFamily="34" charset="0"/>
                <a:hlinkClick r:id="rId3"/>
              </a:rPr>
              <a:t>http://mha.ohio.gov/</a:t>
            </a:r>
            <a:r>
              <a:rPr lang="en-US" sz="2400" b="1" dirty="0">
                <a:latin typeface="Calibri" panose="020F0502020204030204" pitchFamily="34" charset="0"/>
                <a:ea typeface="Tahoma" pitchFamily="34" charset="0"/>
                <a:cs typeface="Tahoma" pitchFamily="34" charset="0"/>
              </a:rPr>
              <a:t> </a:t>
            </a:r>
          </a:p>
          <a:p>
            <a:pPr marL="0" algn="ctr" defTabSz="914400" rtl="0" eaLnBrk="1" latinLnBrk="0" hangingPunct="1"/>
            <a:r>
              <a:rPr lang="en-US" sz="2400" b="1" kern="1200" dirty="0">
                <a:solidFill>
                  <a:schemeClr val="tx1"/>
                </a:solidFill>
                <a:latin typeface="Calibri" panose="020F0502020204030204" pitchFamily="34" charset="0"/>
                <a:ea typeface="Tahoma" pitchFamily="34" charset="0"/>
                <a:cs typeface="Tahoma" pitchFamily="34" charset="0"/>
                <a:hlinkClick r:id="rId4"/>
              </a:rPr>
              <a:t>RecoveryOhio.gov</a:t>
            </a:r>
            <a:endParaRPr lang="en-US" sz="2400" b="1" kern="1200" dirty="0">
              <a:solidFill>
                <a:schemeClr val="tx1"/>
              </a:solidFill>
              <a:latin typeface="Calibri" panose="020F0502020204030204" pitchFamily="34" charset="0"/>
              <a:ea typeface="Tahoma" pitchFamily="34" charset="0"/>
              <a:cs typeface="Tahoma" pitchFamily="34" charset="0"/>
            </a:endParaRPr>
          </a:p>
          <a:p>
            <a:pPr algn="ctr"/>
            <a:endParaRPr lang="en-US" sz="2400" b="1" dirty="0">
              <a:latin typeface="Calibri" panose="020F0502020204030204" pitchFamily="34" charset="0"/>
              <a:ea typeface="Tahoma" pitchFamily="34" charset="0"/>
              <a:cs typeface="Tahoma" pitchFamily="34" charset="0"/>
            </a:endParaRPr>
          </a:p>
          <a:p>
            <a:pPr algn="ctr"/>
            <a:r>
              <a:rPr lang="en-US" sz="2400" b="1" dirty="0">
                <a:latin typeface="Myriad Pro" panose="020B0503030403090204" pitchFamily="34" charset="0"/>
                <a:ea typeface="Tahoma" pitchFamily="34" charset="0"/>
                <a:cs typeface="Tahoma" pitchFamily="34" charset="0"/>
              </a:rPr>
              <a:t>Join our OhioMHAS e-news listserv </a:t>
            </a:r>
          </a:p>
          <a:p>
            <a:pPr algn="ctr"/>
            <a:r>
              <a:rPr lang="en-US" sz="2400" b="1" dirty="0">
                <a:latin typeface="Myriad Pro" panose="020B0503030403090204" pitchFamily="34" charset="0"/>
                <a:ea typeface="Tahoma" pitchFamily="34" charset="0"/>
                <a:cs typeface="Tahoma" pitchFamily="34" charset="0"/>
              </a:rPr>
              <a:t>for all of the latest updates</a:t>
            </a:r>
          </a:p>
          <a:p>
            <a:endParaRPr lang="en-US" dirty="0"/>
          </a:p>
        </p:txBody>
      </p:sp>
      <p:pic>
        <p:nvPicPr>
          <p:cNvPr id="9" name="Picture 8">
            <a:extLst>
              <a:ext uri="{FF2B5EF4-FFF2-40B4-BE49-F238E27FC236}">
                <a16:creationId xmlns:a16="http://schemas.microsoft.com/office/drawing/2014/main" id="{C152B778-82FD-415A-A7B6-11C9AF746B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31579" y="5191104"/>
            <a:ext cx="1566997" cy="1390608"/>
          </a:xfrm>
          <a:prstGeom prst="ellipse">
            <a:avLst/>
          </a:prstGeom>
          <a:ln>
            <a:noFill/>
          </a:ln>
          <a:effectLst>
            <a:outerShdw blurRad="76200" dir="13500000" sy="23000" kx="1200000" algn="br" rotWithShape="0">
              <a:prstClr val="black">
                <a:alpha val="20000"/>
              </a:prstClr>
            </a:outerShdw>
            <a:softEdge rad="57150"/>
          </a:effectLst>
        </p:spPr>
      </p:pic>
      <p:pic>
        <p:nvPicPr>
          <p:cNvPr id="6" name="Picture 5" descr="Logo&#10;&#10;Description automatically generated">
            <a:extLst>
              <a:ext uri="{FF2B5EF4-FFF2-40B4-BE49-F238E27FC236}">
                <a16:creationId xmlns:a16="http://schemas.microsoft.com/office/drawing/2014/main" id="{5E1F05A3-9868-40D3-85DD-E9A2C51CE4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99104" y="5417561"/>
            <a:ext cx="2332351" cy="978083"/>
          </a:xfrm>
          <a:prstGeom prst="rect">
            <a:avLst/>
          </a:prstGeom>
        </p:spPr>
      </p:pic>
    </p:spTree>
    <p:extLst>
      <p:ext uri="{BB962C8B-B14F-4D97-AF65-F5344CB8AC3E}">
        <p14:creationId xmlns:p14="http://schemas.microsoft.com/office/powerpoint/2010/main" val="100837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BBC9-756C-4567-864D-31079C27B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1CC240-0F28-4ECD-B122-2194F5643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B2130-44D3-4790-84A3-2309D0D32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CBEA7-7016-457F-8625-179D89854B73}"/>
              </a:ext>
            </a:extLst>
          </p:cNvPr>
          <p:cNvSpPr>
            <a:spLocks noGrp="1"/>
          </p:cNvSpPr>
          <p:nvPr>
            <p:ph type="dt" sz="half" idx="10"/>
          </p:nvPr>
        </p:nvSpPr>
        <p:spPr/>
        <p:txBody>
          <a:bodyPr/>
          <a:lstStyle/>
          <a:p>
            <a:fld id="{C4E3495B-F122-4EA5-B689-4E433884F937}" type="datetimeFigureOut">
              <a:rPr lang="en-US" smtClean="0"/>
              <a:t>7/5/2022</a:t>
            </a:fld>
            <a:endParaRPr lang="en-US"/>
          </a:p>
        </p:txBody>
      </p:sp>
      <p:sp>
        <p:nvSpPr>
          <p:cNvPr id="6" name="Footer Placeholder 5">
            <a:extLst>
              <a:ext uri="{FF2B5EF4-FFF2-40B4-BE49-F238E27FC236}">
                <a16:creationId xmlns:a16="http://schemas.microsoft.com/office/drawing/2014/main" id="{D3ED5EBC-E0B7-487C-8E66-96C9F1BBDD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B8E95-EBE8-4F63-9645-9F7C3D3EACAE}"/>
              </a:ext>
            </a:extLst>
          </p:cNvPr>
          <p:cNvSpPr>
            <a:spLocks noGrp="1"/>
          </p:cNvSpPr>
          <p:nvPr>
            <p:ph type="sldNum" sz="quarter" idx="12"/>
          </p:nvPr>
        </p:nvSpPr>
        <p:spPr/>
        <p:txBody>
          <a:bodyPr/>
          <a:lstStyle/>
          <a:p>
            <a:fld id="{1E75A292-6DAD-45D5-9777-379164BD3787}" type="slidenum">
              <a:rPr lang="en-US" smtClean="0"/>
              <a:t>‹#›</a:t>
            </a:fld>
            <a:endParaRPr lang="en-US"/>
          </a:p>
        </p:txBody>
      </p:sp>
    </p:spTree>
    <p:extLst>
      <p:ext uri="{BB962C8B-B14F-4D97-AF65-F5344CB8AC3E}">
        <p14:creationId xmlns:p14="http://schemas.microsoft.com/office/powerpoint/2010/main" val="15319451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52400"/>
            <a:ext cx="12192000" cy="624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2" name="Rectangle 1">
            <a:extLst>
              <a:ext uri="{FF2B5EF4-FFF2-40B4-BE49-F238E27FC236}">
                <a16:creationId xmlns:a16="http://schemas.microsoft.com/office/drawing/2014/main" id="{932C4029-1A11-479A-A798-0E05FF777038}"/>
              </a:ext>
            </a:extLst>
          </p:cNvPr>
          <p:cNvSpPr/>
          <p:nvPr userDrawn="1"/>
        </p:nvSpPr>
        <p:spPr>
          <a:xfrm>
            <a:off x="0" y="152400"/>
            <a:ext cx="12192000" cy="6477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862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02D48-C610-4074-985E-3A4AE5711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3B11A-1CB6-40D5-B328-A9674EC92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6E47C-C55E-4848-8E75-50BA69A5C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3495B-F122-4EA5-B689-4E433884F937}" type="datetimeFigureOut">
              <a:rPr lang="en-US" smtClean="0"/>
              <a:t>7/5/2022</a:t>
            </a:fld>
            <a:endParaRPr lang="en-US"/>
          </a:p>
        </p:txBody>
      </p:sp>
      <p:sp>
        <p:nvSpPr>
          <p:cNvPr id="5" name="Footer Placeholder 4">
            <a:extLst>
              <a:ext uri="{FF2B5EF4-FFF2-40B4-BE49-F238E27FC236}">
                <a16:creationId xmlns:a16="http://schemas.microsoft.com/office/drawing/2014/main" id="{903F19EF-659B-427F-B6D2-E82EAA4CF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2D4566-A499-400A-840A-0D9F7D8B6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5A292-6DAD-45D5-9777-379164BD3787}" type="slidenum">
              <a:rPr lang="en-US" smtClean="0"/>
              <a:t>‹#›</a:t>
            </a:fld>
            <a:endParaRPr lang="en-US"/>
          </a:p>
        </p:txBody>
      </p:sp>
    </p:spTree>
    <p:extLst>
      <p:ext uri="{BB962C8B-B14F-4D97-AF65-F5344CB8AC3E}">
        <p14:creationId xmlns:p14="http://schemas.microsoft.com/office/powerpoint/2010/main" val="2964542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2A031-163C-4DEB-B558-6D15CCE10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8E673-5FBB-4230-AA90-5896D9CEC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F0D36-525B-4789-BEBF-3794D0AC6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Light" panose="020B0603030403020204" pitchFamily="34" charset="0"/>
              </a:defRPr>
            </a:lvl1pPr>
          </a:lstStyle>
          <a:p>
            <a:fld id="{2BB80FF9-11CD-43BD-8FBA-1F5D20F3BC4F}" type="datetimeFigureOut">
              <a:rPr lang="en-US" smtClean="0"/>
              <a:pPr/>
              <a:t>7/5/2022</a:t>
            </a:fld>
            <a:endParaRPr lang="en-US" dirty="0"/>
          </a:p>
        </p:txBody>
      </p:sp>
      <p:sp>
        <p:nvSpPr>
          <p:cNvPr id="5" name="Footer Placeholder 4">
            <a:extLst>
              <a:ext uri="{FF2B5EF4-FFF2-40B4-BE49-F238E27FC236}">
                <a16:creationId xmlns:a16="http://schemas.microsoft.com/office/drawing/2014/main" id="{BE34AE33-CB72-47E4-91BC-B6427A29B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Light" panose="020B0603030403020204" pitchFamily="34" charset="0"/>
              </a:defRPr>
            </a:lvl1pPr>
          </a:lstStyle>
          <a:p>
            <a:endParaRPr lang="en-US" dirty="0"/>
          </a:p>
        </p:txBody>
      </p:sp>
      <p:sp>
        <p:nvSpPr>
          <p:cNvPr id="6" name="Slide Number Placeholder 5">
            <a:extLst>
              <a:ext uri="{FF2B5EF4-FFF2-40B4-BE49-F238E27FC236}">
                <a16:creationId xmlns:a16="http://schemas.microsoft.com/office/drawing/2014/main" id="{303488C9-BA51-4D30-BF14-46F10A130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Light" panose="020B0603030403020204" pitchFamily="34" charset="0"/>
              </a:defRPr>
            </a:lvl1pPr>
          </a:lstStyle>
          <a:p>
            <a:fld id="{BF197CAE-993D-4A67-A315-CA4011EEB43E}" type="slidenum">
              <a:rPr lang="en-US" smtClean="0"/>
              <a:pPr/>
              <a:t>‹#›</a:t>
            </a:fld>
            <a:endParaRPr lang="en-US" dirty="0"/>
          </a:p>
        </p:txBody>
      </p:sp>
    </p:spTree>
    <p:extLst>
      <p:ext uri="{BB962C8B-B14F-4D97-AF65-F5344CB8AC3E}">
        <p14:creationId xmlns:p14="http://schemas.microsoft.com/office/powerpoint/2010/main" val="39792292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Lst>
  <p:txStyles>
    <p:titleStyle>
      <a:lvl1pPr algn="l" defTabSz="914400" rtl="0" eaLnBrk="1" latinLnBrk="0" hangingPunct="1">
        <a:lnSpc>
          <a:spcPct val="90000"/>
        </a:lnSpc>
        <a:spcBef>
          <a:spcPct val="0"/>
        </a:spcBef>
        <a:buNone/>
        <a:defRPr sz="4400" kern="1200">
          <a:solidFill>
            <a:schemeClr val="tx1"/>
          </a:solidFill>
          <a:latin typeface="Myriad Pro Light"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2A031-163C-4DEB-B558-6D15CCE10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8E673-5FBB-4230-AA90-5896D9CEC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F0D36-525B-4789-BEBF-3794D0AC6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Light" panose="020B0603030403020204" pitchFamily="34" charset="0"/>
              </a:defRPr>
            </a:lvl1pPr>
          </a:lstStyle>
          <a:p>
            <a:fld id="{2BB80FF9-11CD-43BD-8FBA-1F5D20F3BC4F}" type="datetimeFigureOut">
              <a:rPr lang="en-US" smtClean="0"/>
              <a:pPr/>
              <a:t>7/5/2022</a:t>
            </a:fld>
            <a:endParaRPr lang="en-US"/>
          </a:p>
        </p:txBody>
      </p:sp>
      <p:sp>
        <p:nvSpPr>
          <p:cNvPr id="5" name="Footer Placeholder 4">
            <a:extLst>
              <a:ext uri="{FF2B5EF4-FFF2-40B4-BE49-F238E27FC236}">
                <a16:creationId xmlns:a16="http://schemas.microsoft.com/office/drawing/2014/main" id="{BE34AE33-CB72-47E4-91BC-B6427A29B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Light" panose="020B0603030403020204" pitchFamily="34" charset="0"/>
              </a:defRPr>
            </a:lvl1pPr>
          </a:lstStyle>
          <a:p>
            <a:endParaRPr lang="en-US"/>
          </a:p>
        </p:txBody>
      </p:sp>
      <p:sp>
        <p:nvSpPr>
          <p:cNvPr id="6" name="Slide Number Placeholder 5">
            <a:extLst>
              <a:ext uri="{FF2B5EF4-FFF2-40B4-BE49-F238E27FC236}">
                <a16:creationId xmlns:a16="http://schemas.microsoft.com/office/drawing/2014/main" id="{303488C9-BA51-4D30-BF14-46F10A130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Light" panose="020B0603030403020204" pitchFamily="34" charset="0"/>
              </a:defRPr>
            </a:lvl1pPr>
          </a:lstStyle>
          <a:p>
            <a:fld id="{BF197CAE-993D-4A67-A315-CA4011EEB43E}" type="slidenum">
              <a:rPr lang="en-US" smtClean="0"/>
              <a:pPr/>
              <a:t>‹#›</a:t>
            </a:fld>
            <a:endParaRPr lang="en-US"/>
          </a:p>
        </p:txBody>
      </p:sp>
    </p:spTree>
    <p:extLst>
      <p:ext uri="{BB962C8B-B14F-4D97-AF65-F5344CB8AC3E}">
        <p14:creationId xmlns:p14="http://schemas.microsoft.com/office/powerpoint/2010/main" val="22697365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4" r:id="rId40"/>
  </p:sldLayoutIdLst>
  <p:txStyles>
    <p:titleStyle>
      <a:lvl1pPr algn="l" defTabSz="914400" rtl="0" eaLnBrk="1" latinLnBrk="0" hangingPunct="1">
        <a:lnSpc>
          <a:spcPct val="90000"/>
        </a:lnSpc>
        <a:spcBef>
          <a:spcPct val="0"/>
        </a:spcBef>
        <a:buNone/>
        <a:defRPr sz="4400" kern="1200">
          <a:solidFill>
            <a:schemeClr val="tx1"/>
          </a:solidFill>
          <a:latin typeface="Myriad Pro Light"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surveymonkey.com/r/7X26PH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mailto:SOR3@mha.ohio.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04FA4F-329C-442B-8ECD-6E3B30916726}"/>
              </a:ext>
            </a:extLst>
          </p:cNvPr>
          <p:cNvSpPr>
            <a:spLocks noGrp="1"/>
          </p:cNvSpPr>
          <p:nvPr>
            <p:ph type="ctrTitle"/>
          </p:nvPr>
        </p:nvSpPr>
        <p:spPr>
          <a:xfrm>
            <a:off x="1523999" y="1805162"/>
            <a:ext cx="9144000" cy="2387600"/>
          </a:xfrm>
        </p:spPr>
        <p:txBody>
          <a:bodyPr>
            <a:normAutofit/>
          </a:bodyPr>
          <a:lstStyle/>
          <a:p>
            <a:r>
              <a:rPr lang="en-US" sz="4400" dirty="0"/>
              <a:t>RecoveryOhio Advisory Committee</a:t>
            </a:r>
            <a:br>
              <a:rPr lang="en-US" sz="4400" dirty="0"/>
            </a:br>
            <a:r>
              <a:rPr lang="en-US" sz="4400" dirty="0"/>
              <a:t> </a:t>
            </a:r>
            <a:r>
              <a:rPr lang="en-US" sz="4000" dirty="0"/>
              <a:t>State Opioid Response - SOR 3.0 Update</a:t>
            </a:r>
            <a:endParaRPr lang="en-US" sz="4400" dirty="0"/>
          </a:p>
        </p:txBody>
      </p:sp>
      <p:sp>
        <p:nvSpPr>
          <p:cNvPr id="7" name="Subtitle 6">
            <a:extLst>
              <a:ext uri="{FF2B5EF4-FFF2-40B4-BE49-F238E27FC236}">
                <a16:creationId xmlns:a16="http://schemas.microsoft.com/office/drawing/2014/main" id="{23679424-568D-4876-80E1-51499D9BA3AB}"/>
              </a:ext>
            </a:extLst>
          </p:cNvPr>
          <p:cNvSpPr>
            <a:spLocks noGrp="1"/>
          </p:cNvSpPr>
          <p:nvPr>
            <p:ph type="subTitle" idx="1"/>
          </p:nvPr>
        </p:nvSpPr>
        <p:spPr>
          <a:xfrm>
            <a:off x="1523999" y="4672906"/>
            <a:ext cx="9144000" cy="1655762"/>
          </a:xfrm>
        </p:spPr>
        <p:txBody>
          <a:bodyPr/>
          <a:lstStyle/>
          <a:p>
            <a:r>
              <a:rPr lang="en-US" dirty="0"/>
              <a:t>Lori Criss, Director of OhioMHAS</a:t>
            </a:r>
          </a:p>
          <a:p>
            <a:r>
              <a:rPr lang="en-US" dirty="0"/>
              <a:t>June 14, 2022</a:t>
            </a:r>
          </a:p>
          <a:p>
            <a:endParaRPr lang="en-US" dirty="0"/>
          </a:p>
        </p:txBody>
      </p:sp>
    </p:spTree>
    <p:extLst>
      <p:ext uri="{BB962C8B-B14F-4D97-AF65-F5344CB8AC3E}">
        <p14:creationId xmlns:p14="http://schemas.microsoft.com/office/powerpoint/2010/main" val="355476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7EAD7AB8-9E51-49E0-B6DD-8B100FEBBBEF}"/>
              </a:ext>
            </a:extLst>
          </p:cNvPr>
          <p:cNvSpPr txBox="1">
            <a:spLocks/>
          </p:cNvSpPr>
          <p:nvPr/>
        </p:nvSpPr>
        <p:spPr bwMode="auto">
          <a:xfrm>
            <a:off x="130946" y="6477000"/>
            <a:ext cx="11984854"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742950" indent="-28575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143000" indent="-2286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600200" indent="-228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057400" indent="-2286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514600" indent="-228600" algn="l" defTabSz="457200" rtl="0" eaLnBrk="1" fontAlgn="base" latinLnBrk="0" hangingPunct="1">
              <a:spcBef>
                <a:spcPct val="0"/>
              </a:spcBef>
              <a:spcAft>
                <a:spcPct val="0"/>
              </a:spcAft>
              <a:defRPr kern="1200">
                <a:solidFill>
                  <a:schemeClr val="tx1"/>
                </a:solidFill>
                <a:latin typeface="Calibri" charset="0"/>
                <a:ea typeface="ＭＳ Ｐゴシック" charset="0"/>
                <a:cs typeface="ＭＳ Ｐゴシック" charset="0"/>
              </a:defRPr>
            </a:lvl6pPr>
            <a:lvl7pPr marL="2971800" indent="-228600" algn="l" defTabSz="457200" rtl="0" eaLnBrk="1" fontAlgn="base" latinLnBrk="0" hangingPunct="1">
              <a:spcBef>
                <a:spcPct val="0"/>
              </a:spcBef>
              <a:spcAft>
                <a:spcPct val="0"/>
              </a:spcAft>
              <a:defRPr kern="1200">
                <a:solidFill>
                  <a:schemeClr val="tx1"/>
                </a:solidFill>
                <a:latin typeface="Calibri" charset="0"/>
                <a:ea typeface="ＭＳ Ｐゴシック" charset="0"/>
                <a:cs typeface="ＭＳ Ｐゴシック" charset="0"/>
              </a:defRPr>
            </a:lvl7pPr>
            <a:lvl8pPr marL="3429000" indent="-228600" algn="l" defTabSz="457200" rtl="0" eaLnBrk="1" fontAlgn="base" latinLnBrk="0" hangingPunct="1">
              <a:spcBef>
                <a:spcPct val="0"/>
              </a:spcBef>
              <a:spcAft>
                <a:spcPct val="0"/>
              </a:spcAft>
              <a:defRPr kern="1200">
                <a:solidFill>
                  <a:schemeClr val="tx1"/>
                </a:solidFill>
                <a:latin typeface="Calibri" charset="0"/>
                <a:ea typeface="ＭＳ Ｐゴシック" charset="0"/>
                <a:cs typeface="ＭＳ Ｐゴシック" charset="0"/>
              </a:defRPr>
            </a:lvl8pPr>
            <a:lvl9pPr marL="3886200" indent="-228600" algn="l" defTabSz="457200" rtl="0" eaLnBrk="1" fontAlgn="base" latinLnBrk="0" hangingPunct="1">
              <a:spcBef>
                <a:spcPct val="0"/>
              </a:spcBef>
              <a:spcAft>
                <a:spcPct val="0"/>
              </a:spcAft>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Source: </a:t>
            </a:r>
            <a:r>
              <a:rPr kumimoji="0" lang="en-US" sz="8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charset="0"/>
                <a:cs typeface="Arial" panose="020B0604020202020204" pitchFamily="34" charset="0"/>
              </a:rPr>
              <a:t>ODH</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Bureau of Vital Statistics. Includes Ohio residents who died due to unintentional drug poisoning (underlying cause of death ICD-10 codes X40-X44). </a:t>
            </a:r>
          </a:p>
        </p:txBody>
      </p:sp>
      <p:sp>
        <p:nvSpPr>
          <p:cNvPr id="4" name="Title 1">
            <a:extLst>
              <a:ext uri="{FF2B5EF4-FFF2-40B4-BE49-F238E27FC236}">
                <a16:creationId xmlns:a16="http://schemas.microsoft.com/office/drawing/2014/main" id="{5311AD86-94C8-4CF9-8A54-1B544D1A4A57}"/>
              </a:ext>
            </a:extLst>
          </p:cNvPr>
          <p:cNvSpPr txBox="1">
            <a:spLocks/>
          </p:cNvSpPr>
          <p:nvPr/>
        </p:nvSpPr>
        <p:spPr>
          <a:xfrm>
            <a:off x="207146" y="171892"/>
            <a:ext cx="11777708" cy="971107"/>
          </a:xfrm>
          <a:prstGeom prst="rect">
            <a:avLst/>
          </a:prstGeom>
        </p:spPr>
        <p:txBody>
          <a:bodyPr/>
          <a:lstStyle>
            <a:lvl1pPr algn="ctr" defTabSz="457200" rtl="0" fontAlgn="base">
              <a:spcBef>
                <a:spcPct val="0"/>
              </a:spcBef>
              <a:spcAft>
                <a:spcPct val="0"/>
              </a:spcAft>
              <a:defRPr sz="4400" b="1" kern="1200">
                <a:solidFill>
                  <a:srgbClr val="800000"/>
                </a:solidFill>
                <a:latin typeface="+mj-lt"/>
                <a:ea typeface="ＭＳ Ｐゴシック" charset="0"/>
                <a:cs typeface="ＭＳ Ｐゴシック" charset="0"/>
              </a:defRPr>
            </a:lvl1pPr>
            <a:lvl2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2pPr>
            <a:lvl3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3pPr>
            <a:lvl4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4pPr>
            <a:lvl5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5pPr>
            <a:lvl6pPr marL="457200" algn="l" defTabSz="457200" rtl="0" eaLnBrk="1" fontAlgn="base" hangingPunct="1">
              <a:spcBef>
                <a:spcPct val="0"/>
              </a:spcBef>
              <a:spcAft>
                <a:spcPct val="0"/>
              </a:spcAft>
              <a:defRPr sz="4400" b="1">
                <a:solidFill>
                  <a:srgbClr val="800000"/>
                </a:solidFill>
                <a:latin typeface="Calibri" pitchFamily="34" charset="0"/>
              </a:defRPr>
            </a:lvl6pPr>
            <a:lvl7pPr marL="914400" algn="l" defTabSz="457200" rtl="0" eaLnBrk="1" fontAlgn="base" hangingPunct="1">
              <a:spcBef>
                <a:spcPct val="0"/>
              </a:spcBef>
              <a:spcAft>
                <a:spcPct val="0"/>
              </a:spcAft>
              <a:defRPr sz="4400" b="1">
                <a:solidFill>
                  <a:srgbClr val="800000"/>
                </a:solidFill>
                <a:latin typeface="Calibri" pitchFamily="34" charset="0"/>
              </a:defRPr>
            </a:lvl7pPr>
            <a:lvl8pPr marL="1371600" algn="l" defTabSz="457200" rtl="0" eaLnBrk="1" fontAlgn="base" hangingPunct="1">
              <a:spcBef>
                <a:spcPct val="0"/>
              </a:spcBef>
              <a:spcAft>
                <a:spcPct val="0"/>
              </a:spcAft>
              <a:defRPr sz="4400" b="1">
                <a:solidFill>
                  <a:srgbClr val="800000"/>
                </a:solidFill>
                <a:latin typeface="Calibri" pitchFamily="34" charset="0"/>
              </a:defRPr>
            </a:lvl8pPr>
            <a:lvl9pPr marL="1828800" algn="l" defTabSz="457200" rtl="0" eaLnBrk="1" fontAlgn="base" hangingPunct="1">
              <a:spcBef>
                <a:spcPct val="0"/>
              </a:spcBef>
              <a:spcAft>
                <a:spcPct val="0"/>
              </a:spcAft>
              <a:defRPr sz="4400" b="1">
                <a:solidFill>
                  <a:srgbClr val="800000"/>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Number and Age-Adjusted Rate of Unintentional Drug Overdose Deaths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by Year, Ohio, 2011-2020</a:t>
            </a:r>
            <a:endParaRPr kumimoji="0" lang="en-US" sz="1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ＭＳ Ｐゴシック" charset="0"/>
              <a:cs typeface="Arial" panose="020B0604020202020204" pitchFamily="34" charset="0"/>
            </a:endParaRPr>
          </a:p>
        </p:txBody>
      </p:sp>
      <p:pic>
        <p:nvPicPr>
          <p:cNvPr id="5" name="Picture 4">
            <a:extLst>
              <a:ext uri="{FF2B5EF4-FFF2-40B4-BE49-F238E27FC236}">
                <a16:creationId xmlns:a16="http://schemas.microsoft.com/office/drawing/2014/main" id="{F5683D5C-FC32-404C-9428-C0AC957EA1AA}"/>
              </a:ext>
            </a:extLst>
          </p:cNvPr>
          <p:cNvPicPr>
            <a:picLocks noChangeAspect="1"/>
          </p:cNvPicPr>
          <p:nvPr/>
        </p:nvPicPr>
        <p:blipFill>
          <a:blip r:embed="rId3"/>
          <a:stretch>
            <a:fillRect/>
          </a:stretch>
        </p:blipFill>
        <p:spPr>
          <a:xfrm>
            <a:off x="0" y="1142999"/>
            <a:ext cx="12192000" cy="5452374"/>
          </a:xfrm>
          <a:prstGeom prst="rect">
            <a:avLst/>
          </a:prstGeom>
        </p:spPr>
      </p:pic>
    </p:spTree>
    <p:extLst>
      <p:ext uri="{BB962C8B-B14F-4D97-AF65-F5344CB8AC3E}">
        <p14:creationId xmlns:p14="http://schemas.microsoft.com/office/powerpoint/2010/main" val="199584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739141-B543-4751-838E-45091BE5B09B}"/>
              </a:ext>
            </a:extLst>
          </p:cNvPr>
          <p:cNvSpPr txBox="1">
            <a:spLocks/>
          </p:cNvSpPr>
          <p:nvPr/>
        </p:nvSpPr>
        <p:spPr>
          <a:xfrm>
            <a:off x="145438" y="157031"/>
            <a:ext cx="4549799" cy="1203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yriad Pro Light" panose="020B0603030403020204" pitchFamily="34" charset="0"/>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Myriad Pro  "/>
                <a:ea typeface="+mj-ea"/>
                <a:cs typeface="+mj-cs"/>
              </a:rPr>
              <a:t>At-Risk Ohioans</a:t>
            </a:r>
            <a:endParaRPr kumimoji="0" lang="en-US" sz="4400" b="1" i="1" u="none" strike="noStrike" kern="1200" cap="none" spc="0" normalizeH="0" baseline="0" noProof="0" dirty="0">
              <a:ln>
                <a:noFill/>
              </a:ln>
              <a:solidFill>
                <a:prstClr val="black"/>
              </a:solidFill>
              <a:effectLst/>
              <a:uLnTx/>
              <a:uFillTx/>
              <a:latin typeface="Myriad Pro  "/>
              <a:ea typeface="+mj-ea"/>
              <a:cs typeface="+mj-cs"/>
            </a:endParaRPr>
          </a:p>
        </p:txBody>
      </p:sp>
      <p:sp>
        <p:nvSpPr>
          <p:cNvPr id="7" name="TextBox 6">
            <a:extLst>
              <a:ext uri="{FF2B5EF4-FFF2-40B4-BE49-F238E27FC236}">
                <a16:creationId xmlns:a16="http://schemas.microsoft.com/office/drawing/2014/main" id="{CB2FBB0D-103C-46EA-8291-CFEE2FC047AA}"/>
              </a:ext>
            </a:extLst>
          </p:cNvPr>
          <p:cNvSpPr txBox="1"/>
          <p:nvPr/>
        </p:nvSpPr>
        <p:spPr>
          <a:xfrm>
            <a:off x="338356" y="1394059"/>
            <a:ext cx="4018107" cy="4515643"/>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Myriad Pro  "/>
                <a:ea typeface="+mn-ea"/>
                <a:cs typeface="+mn-cs"/>
              </a:rPr>
              <a:t>High-risk for overdose death</a:t>
            </a:r>
            <a:r>
              <a:rPr kumimoji="0" lang="en-US" sz="1800" b="1" i="0" u="none" strike="noStrike" kern="1200" cap="none" spc="0" normalizeH="0" baseline="0" noProof="0" dirty="0">
                <a:ln>
                  <a:noFill/>
                </a:ln>
                <a:solidFill>
                  <a:prstClr val="black"/>
                </a:solidFill>
                <a:effectLst/>
                <a:uLnTx/>
                <a:uFillTx/>
                <a:latin typeface="Myriad Pro  "/>
                <a:ea typeface="+mn-ea"/>
                <a:cs typeface="+mn-cs"/>
              </a:rPr>
              <a:t>:</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In 2020, Black non-Hispanic males had the highest drug overdose death rate in Ohio compared with other sex and race/ethnicity groups. </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Residents of highest-risk Appalachian counties</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Myriad Pro  "/>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Myriad Pro  "/>
                <a:ea typeface="+mn-ea"/>
                <a:cs typeface="+mn-cs"/>
              </a:rPr>
              <a:t>High-risk for suicide</a:t>
            </a:r>
            <a:r>
              <a:rPr kumimoji="0" lang="en-US" sz="1800" b="1" i="0" u="none" strike="noStrike" kern="1200" cap="none" spc="0" normalizeH="0" baseline="0" noProof="0" dirty="0">
                <a:ln>
                  <a:noFill/>
                </a:ln>
                <a:solidFill>
                  <a:prstClr val="black"/>
                </a:solidFill>
                <a:effectLst/>
                <a:uLnTx/>
                <a:uFillTx/>
                <a:latin typeface="Myriad Pro  "/>
                <a:ea typeface="+mn-ea"/>
                <a:cs typeface="+mn-cs"/>
              </a:rPr>
              <a:t>:</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Youth, ages 10-24</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Males, ages 25-59</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Non-Hispanic Black Ohioans</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Veterans and military members</a:t>
            </a:r>
          </a:p>
          <a:p>
            <a:pPr marL="3429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
                <a:ea typeface="+mn-ea"/>
                <a:cs typeface="+mn-cs"/>
              </a:rPr>
              <a:t>Residents of highest-risk Appalachian counties</a:t>
            </a:r>
          </a:p>
        </p:txBody>
      </p:sp>
      <p:sp>
        <p:nvSpPr>
          <p:cNvPr id="22" name="Rectangle 2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8D88C84-2EE2-4F88-947E-402831995CDD}"/>
              </a:ext>
            </a:extLst>
          </p:cNvPr>
          <p:cNvPicPr>
            <a:picLocks noChangeAspect="1"/>
          </p:cNvPicPr>
          <p:nvPr/>
        </p:nvPicPr>
        <p:blipFill>
          <a:blip r:embed="rId3"/>
          <a:stretch>
            <a:fillRect/>
          </a:stretch>
        </p:blipFill>
        <p:spPr>
          <a:xfrm>
            <a:off x="5171813" y="1758808"/>
            <a:ext cx="6484804" cy="3014501"/>
          </a:xfrm>
          <a:prstGeom prst="rect">
            <a:avLst/>
          </a:prstGeom>
          <a:effectLst/>
        </p:spPr>
      </p:pic>
      <p:pic>
        <p:nvPicPr>
          <p:cNvPr id="17" name="Picture 16" descr="Diagram&#10;&#10;Description automatically generated">
            <a:extLst>
              <a:ext uri="{FF2B5EF4-FFF2-40B4-BE49-F238E27FC236}">
                <a16:creationId xmlns:a16="http://schemas.microsoft.com/office/drawing/2014/main" id="{08F22FBE-BEC1-40C0-9006-422DBEBDC6BA}"/>
              </a:ext>
            </a:extLst>
          </p:cNvPr>
          <p:cNvPicPr>
            <a:picLocks noChangeAspect="1"/>
          </p:cNvPicPr>
          <p:nvPr/>
        </p:nvPicPr>
        <p:blipFill>
          <a:blip r:embed="rId4"/>
          <a:stretch>
            <a:fillRect/>
          </a:stretch>
        </p:blipFill>
        <p:spPr>
          <a:xfrm>
            <a:off x="0" y="5760074"/>
            <a:ext cx="1314450" cy="1057275"/>
          </a:xfrm>
          <a:prstGeom prst="rect">
            <a:avLst/>
          </a:prstGeom>
        </p:spPr>
      </p:pic>
    </p:spTree>
    <p:extLst>
      <p:ext uri="{BB962C8B-B14F-4D97-AF65-F5344CB8AC3E}">
        <p14:creationId xmlns:p14="http://schemas.microsoft.com/office/powerpoint/2010/main" val="334124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00A36E-30F6-4B01-A408-9AE8F49B737B}"/>
              </a:ext>
            </a:extLst>
          </p:cNvPr>
          <p:cNvPicPr>
            <a:picLocks noChangeAspect="1"/>
          </p:cNvPicPr>
          <p:nvPr/>
        </p:nvPicPr>
        <p:blipFill>
          <a:blip r:embed="rId3"/>
          <a:stretch>
            <a:fillRect/>
          </a:stretch>
        </p:blipFill>
        <p:spPr>
          <a:xfrm>
            <a:off x="2422444" y="35504"/>
            <a:ext cx="7623559" cy="6786992"/>
          </a:xfrm>
          <a:prstGeom prst="rect">
            <a:avLst/>
          </a:prstGeom>
        </p:spPr>
      </p:pic>
      <p:pic>
        <p:nvPicPr>
          <p:cNvPr id="4" name="Picture 3">
            <a:extLst>
              <a:ext uri="{FF2B5EF4-FFF2-40B4-BE49-F238E27FC236}">
                <a16:creationId xmlns:a16="http://schemas.microsoft.com/office/drawing/2014/main" id="{D83CAE9F-E66A-4B36-80E8-263AC761DC40}"/>
              </a:ext>
            </a:extLst>
          </p:cNvPr>
          <p:cNvPicPr>
            <a:picLocks noChangeAspect="1"/>
          </p:cNvPicPr>
          <p:nvPr/>
        </p:nvPicPr>
        <p:blipFill>
          <a:blip r:embed="rId4"/>
          <a:stretch>
            <a:fillRect/>
          </a:stretch>
        </p:blipFill>
        <p:spPr>
          <a:xfrm>
            <a:off x="0" y="5765221"/>
            <a:ext cx="1314450" cy="1057275"/>
          </a:xfrm>
          <a:prstGeom prst="rect">
            <a:avLst/>
          </a:prstGeom>
        </p:spPr>
      </p:pic>
    </p:spTree>
    <p:extLst>
      <p:ext uri="{BB962C8B-B14F-4D97-AF65-F5344CB8AC3E}">
        <p14:creationId xmlns:p14="http://schemas.microsoft.com/office/powerpoint/2010/main" val="271091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00A36E-30F6-4B01-A408-9AE8F49B73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71870" y="71008"/>
            <a:ext cx="7524707" cy="6786992"/>
          </a:xfrm>
          <a:prstGeom prst="rect">
            <a:avLst/>
          </a:prstGeom>
        </p:spPr>
      </p:pic>
      <p:pic>
        <p:nvPicPr>
          <p:cNvPr id="4" name="Picture 3">
            <a:extLst>
              <a:ext uri="{FF2B5EF4-FFF2-40B4-BE49-F238E27FC236}">
                <a16:creationId xmlns:a16="http://schemas.microsoft.com/office/drawing/2014/main" id="{88912198-4B99-403B-88AB-2A6A9AA5CDB3}"/>
              </a:ext>
            </a:extLst>
          </p:cNvPr>
          <p:cNvPicPr>
            <a:picLocks noChangeAspect="1"/>
          </p:cNvPicPr>
          <p:nvPr/>
        </p:nvPicPr>
        <p:blipFill>
          <a:blip r:embed="rId3"/>
          <a:stretch>
            <a:fillRect/>
          </a:stretch>
        </p:blipFill>
        <p:spPr>
          <a:xfrm>
            <a:off x="0" y="5800725"/>
            <a:ext cx="1314450" cy="1057275"/>
          </a:xfrm>
          <a:prstGeom prst="rect">
            <a:avLst/>
          </a:prstGeom>
        </p:spPr>
      </p:pic>
    </p:spTree>
    <p:extLst>
      <p:ext uri="{BB962C8B-B14F-4D97-AF65-F5344CB8AC3E}">
        <p14:creationId xmlns:p14="http://schemas.microsoft.com/office/powerpoint/2010/main" val="239241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6283-794A-4A48-8B77-543B17F03AE9}"/>
              </a:ext>
            </a:extLst>
          </p:cNvPr>
          <p:cNvSpPr>
            <a:spLocks noGrp="1"/>
          </p:cNvSpPr>
          <p:nvPr>
            <p:ph type="title"/>
          </p:nvPr>
        </p:nvSpPr>
        <p:spPr>
          <a:xfrm>
            <a:off x="838200" y="179551"/>
            <a:ext cx="10515600" cy="1325563"/>
          </a:xfrm>
        </p:spPr>
        <p:txBody>
          <a:bodyPr>
            <a:noAutofit/>
          </a:bodyPr>
          <a:lstStyle/>
          <a:p>
            <a:r>
              <a:rPr kumimoji="0" lang="en-US" sz="3200" b="1" i="0" u="none" strike="noStrike" kern="1200" cap="none" spc="0" normalizeH="0" baseline="0" noProof="0" dirty="0">
                <a:ln>
                  <a:noFill/>
                </a:ln>
                <a:solidFill>
                  <a:prstClr val="black"/>
                </a:solidFill>
                <a:effectLst/>
                <a:uLnTx/>
                <a:uFillTx/>
                <a:latin typeface="Myriad Pro Light" panose="020B0603030403020204" pitchFamily="34" charset="0"/>
                <a:ea typeface="+mj-ea"/>
                <a:cs typeface="+mj-cs"/>
              </a:rPr>
              <a:t>Emergency Department Visits for Suspected Drug Overdose Among Ohio Residents Ages 11 Years and Older</a:t>
            </a:r>
          </a:p>
        </p:txBody>
      </p:sp>
      <p:sp>
        <p:nvSpPr>
          <p:cNvPr id="7" name="Content Placeholder 2">
            <a:extLst>
              <a:ext uri="{FF2B5EF4-FFF2-40B4-BE49-F238E27FC236}">
                <a16:creationId xmlns:a16="http://schemas.microsoft.com/office/drawing/2014/main" id="{C759F67D-955F-4913-915F-C8FCBAA9BD5D}"/>
              </a:ext>
            </a:extLst>
          </p:cNvPr>
          <p:cNvSpPr txBox="1">
            <a:spLocks/>
          </p:cNvSpPr>
          <p:nvPr/>
        </p:nvSpPr>
        <p:spPr>
          <a:xfrm>
            <a:off x="7654833" y="6486600"/>
            <a:ext cx="4537167" cy="38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en-US" sz="1200" dirty="0">
                <a:solidFill>
                  <a:schemeClr val="bg1"/>
                </a:solidFill>
                <a:latin typeface="Myriad Pro" panose="020B0503030403090204"/>
                <a:ea typeface="Calibri" panose="020F0502020204030204" pitchFamily="34" charset="0"/>
                <a:cs typeface="Times New Roman" panose="02020603050405020304" pitchFamily="18" charset="0"/>
              </a:rPr>
              <a:t>Source: EpiCenter, Ohio Department of Health</a:t>
            </a:r>
          </a:p>
        </p:txBody>
      </p:sp>
      <p:pic>
        <p:nvPicPr>
          <p:cNvPr id="4" name="Picture 3">
            <a:extLst>
              <a:ext uri="{FF2B5EF4-FFF2-40B4-BE49-F238E27FC236}">
                <a16:creationId xmlns:a16="http://schemas.microsoft.com/office/drawing/2014/main" id="{E7A298E4-ACBD-4EA1-8A47-206299628389}"/>
              </a:ext>
            </a:extLst>
          </p:cNvPr>
          <p:cNvPicPr>
            <a:picLocks noChangeAspect="1"/>
          </p:cNvPicPr>
          <p:nvPr/>
        </p:nvPicPr>
        <p:blipFill>
          <a:blip r:embed="rId3"/>
          <a:stretch>
            <a:fillRect/>
          </a:stretch>
        </p:blipFill>
        <p:spPr>
          <a:xfrm>
            <a:off x="109537" y="1938337"/>
            <a:ext cx="11972925" cy="2981325"/>
          </a:xfrm>
          <a:prstGeom prst="rect">
            <a:avLst/>
          </a:prstGeom>
        </p:spPr>
      </p:pic>
      <p:pic>
        <p:nvPicPr>
          <p:cNvPr id="8" name="Picture 7">
            <a:extLst>
              <a:ext uri="{FF2B5EF4-FFF2-40B4-BE49-F238E27FC236}">
                <a16:creationId xmlns:a16="http://schemas.microsoft.com/office/drawing/2014/main" id="{5C60BD77-427F-430C-8C01-9A064C8C238C}"/>
              </a:ext>
            </a:extLst>
          </p:cNvPr>
          <p:cNvPicPr>
            <a:picLocks noChangeAspect="1"/>
          </p:cNvPicPr>
          <p:nvPr/>
        </p:nvPicPr>
        <p:blipFill rotWithShape="1">
          <a:blip r:embed="rId3">
            <a:duotone>
              <a:schemeClr val="accent2">
                <a:shade val="45000"/>
                <a:satMod val="135000"/>
              </a:schemeClr>
              <a:prstClr val="white"/>
            </a:duotone>
          </a:blip>
          <a:srcRect l="10214" t="2752" b="19839"/>
          <a:stretch/>
        </p:blipFill>
        <p:spPr>
          <a:xfrm>
            <a:off x="1332411" y="2020389"/>
            <a:ext cx="10750051" cy="2307771"/>
          </a:xfrm>
          <a:prstGeom prst="rect">
            <a:avLst/>
          </a:prstGeom>
        </p:spPr>
      </p:pic>
    </p:spTree>
    <p:extLst>
      <p:ext uri="{BB962C8B-B14F-4D97-AF65-F5344CB8AC3E}">
        <p14:creationId xmlns:p14="http://schemas.microsoft.com/office/powerpoint/2010/main" val="410249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75FD22-C89D-4C8B-8C3B-574D51D1EE76}"/>
              </a:ext>
            </a:extLst>
          </p:cNvPr>
          <p:cNvSpPr txBox="1"/>
          <p:nvPr/>
        </p:nvSpPr>
        <p:spPr>
          <a:xfrm>
            <a:off x="0" y="6211669"/>
            <a:ext cx="80521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Source: Project DAWN Monthly Distribution Log.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*Number of naloxone kits distributed include naloxone funded by the Ohio Department of Health and other funding sources. †Number of persons trained was not collected in 2014 and 2015.		</a:t>
            </a:r>
          </a:p>
        </p:txBody>
      </p:sp>
      <p:sp>
        <p:nvSpPr>
          <p:cNvPr id="8" name="Title 2">
            <a:extLst>
              <a:ext uri="{FF2B5EF4-FFF2-40B4-BE49-F238E27FC236}">
                <a16:creationId xmlns:a16="http://schemas.microsoft.com/office/drawing/2014/main" id="{0CED8F39-B30A-4782-864F-4313D9FEC3B9}"/>
              </a:ext>
            </a:extLst>
          </p:cNvPr>
          <p:cNvSpPr txBox="1">
            <a:spLocks/>
          </p:cNvSpPr>
          <p:nvPr/>
        </p:nvSpPr>
        <p:spPr>
          <a:xfrm>
            <a:off x="390331" y="0"/>
            <a:ext cx="11411338" cy="11366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Annual Project DAWN Data, Ohio, 2014-2021</a:t>
            </a:r>
          </a:p>
        </p:txBody>
      </p:sp>
      <p:pic>
        <p:nvPicPr>
          <p:cNvPr id="3" name="Picture 2">
            <a:extLst>
              <a:ext uri="{FF2B5EF4-FFF2-40B4-BE49-F238E27FC236}">
                <a16:creationId xmlns:a16="http://schemas.microsoft.com/office/drawing/2014/main" id="{EEFC246A-DA2A-49C1-BE44-15F823D909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6051" y="1644672"/>
            <a:ext cx="10599898" cy="3900350"/>
          </a:xfrm>
          <a:prstGeom prst="rect">
            <a:avLst/>
          </a:prstGeom>
        </p:spPr>
      </p:pic>
    </p:spTree>
    <p:extLst>
      <p:ext uri="{BB962C8B-B14F-4D97-AF65-F5344CB8AC3E}">
        <p14:creationId xmlns:p14="http://schemas.microsoft.com/office/powerpoint/2010/main" val="358695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0AD2289-B826-43EC-86CF-DBE7FF983CAB}"/>
              </a:ext>
            </a:extLst>
          </p:cNvPr>
          <p:cNvSpPr>
            <a:spLocks noGrp="1"/>
          </p:cNvSpPr>
          <p:nvPr>
            <p:ph type="title"/>
          </p:nvPr>
        </p:nvSpPr>
        <p:spPr>
          <a:xfrm>
            <a:off x="1524000" y="2770993"/>
            <a:ext cx="9144000" cy="1917510"/>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SOR Outcomes to Date</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C04A047-6820-40FC-BBE9-AC343EA472BA}"/>
              </a:ext>
            </a:extLst>
          </p:cNvPr>
          <p:cNvPicPr>
            <a:picLocks noChangeAspect="1"/>
          </p:cNvPicPr>
          <p:nvPr/>
        </p:nvPicPr>
        <p:blipFill>
          <a:blip r:embed="rId2"/>
          <a:stretch>
            <a:fillRect/>
          </a:stretch>
        </p:blipFill>
        <p:spPr>
          <a:xfrm>
            <a:off x="5628760" y="5742298"/>
            <a:ext cx="934480" cy="925622"/>
          </a:xfrm>
          <a:prstGeom prst="rect">
            <a:avLst/>
          </a:prstGeom>
        </p:spPr>
      </p:pic>
    </p:spTree>
    <p:extLst>
      <p:ext uri="{BB962C8B-B14F-4D97-AF65-F5344CB8AC3E}">
        <p14:creationId xmlns:p14="http://schemas.microsoft.com/office/powerpoint/2010/main" val="57571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6283-794A-4A48-8B77-543B17F03AE9}"/>
              </a:ext>
            </a:extLst>
          </p:cNvPr>
          <p:cNvSpPr>
            <a:spLocks noGrp="1"/>
          </p:cNvSpPr>
          <p:nvPr>
            <p:ph type="title"/>
          </p:nvPr>
        </p:nvSpPr>
        <p:spPr>
          <a:xfrm>
            <a:off x="207578" y="119130"/>
            <a:ext cx="11742683" cy="1325563"/>
          </a:xfrm>
        </p:spPr>
        <p:txBody>
          <a:bodyPr>
            <a:normAutofit/>
          </a:bodyPr>
          <a:lstStyle/>
          <a:p>
            <a:r>
              <a:rPr kumimoji="0" lang="en-US" sz="3600" b="1" i="0" u="none" strike="noStrike" kern="1200" cap="none" spc="0" normalizeH="0" baseline="0" noProof="0" dirty="0">
                <a:ln>
                  <a:noFill/>
                </a:ln>
                <a:solidFill>
                  <a:srgbClr val="FF9900"/>
                </a:solidFill>
                <a:effectLst/>
                <a:uLnTx/>
                <a:uFillTx/>
                <a:latin typeface="Myriad Pro Light" panose="020B0603030403020204" pitchFamily="34" charset="0"/>
                <a:ea typeface="+mj-ea"/>
                <a:cs typeface="+mj-cs"/>
              </a:rPr>
              <a:t>State Opioid Response SOR</a:t>
            </a:r>
            <a:r>
              <a:rPr kumimoji="0" lang="en-US" sz="3600" b="1" i="0" u="none" strike="noStrike" kern="1200" cap="none" spc="0" normalizeH="0" baseline="0" noProof="0" dirty="0">
                <a:ln>
                  <a:noFill/>
                </a:ln>
                <a:solidFill>
                  <a:prstClr val="black"/>
                </a:solidFill>
                <a:effectLst/>
                <a:uLnTx/>
                <a:uFillTx/>
                <a:latin typeface="Myriad Pro Light" panose="020B0603030403020204" pitchFamily="34" charset="0"/>
                <a:ea typeface="+mj-ea"/>
                <a:cs typeface="+mj-cs"/>
              </a:rPr>
              <a:t>: Increasing Healthy Behaviors</a:t>
            </a:r>
            <a:endParaRPr lang="en-US" sz="3600" dirty="0"/>
          </a:p>
        </p:txBody>
      </p:sp>
      <p:sp>
        <p:nvSpPr>
          <p:cNvPr id="3" name="Content Placeholder 2">
            <a:extLst>
              <a:ext uri="{FF2B5EF4-FFF2-40B4-BE49-F238E27FC236}">
                <a16:creationId xmlns:a16="http://schemas.microsoft.com/office/drawing/2014/main" id="{3D719E80-9FF2-400D-9A84-6D8CB90CE971}"/>
              </a:ext>
            </a:extLst>
          </p:cNvPr>
          <p:cNvSpPr>
            <a:spLocks noGrp="1"/>
          </p:cNvSpPr>
          <p:nvPr>
            <p:ph idx="1"/>
          </p:nvPr>
        </p:nvSpPr>
        <p:spPr>
          <a:xfrm>
            <a:off x="361255" y="1243858"/>
            <a:ext cx="10204269" cy="863617"/>
          </a:xfrm>
        </p:spPr>
        <p:txBody>
          <a:bodyPr/>
          <a:lstStyle/>
          <a:p>
            <a:pPr marL="0" indent="0">
              <a:lnSpc>
                <a:spcPct val="100000"/>
              </a:lnSpc>
              <a:spcBef>
                <a:spcPts val="0"/>
              </a:spcBef>
              <a:buNone/>
              <a:defRPr/>
            </a:pPr>
            <a:r>
              <a:rPr lang="en-US" sz="2200" b="1" dirty="0">
                <a:solidFill>
                  <a:srgbClr val="4472C4"/>
                </a:solidFill>
                <a:latin typeface="Myriad Pro" panose="020B0503030403090204"/>
                <a:ea typeface="Calibri" panose="020F0502020204030204" pitchFamily="34" charset="0"/>
                <a:cs typeface="Times New Roman" panose="02020603050405020304" pitchFamily="18" charset="0"/>
              </a:rPr>
              <a:t>Since 2019, 296,707 clients nationally and </a:t>
            </a:r>
            <a:r>
              <a:rPr lang="en-US" sz="2200" b="1" u="sng" dirty="0">
                <a:solidFill>
                  <a:srgbClr val="4472C4"/>
                </a:solidFill>
                <a:latin typeface="Myriad Pro" panose="020B0503030403090204"/>
                <a:ea typeface="Calibri" panose="020F0502020204030204" pitchFamily="34" charset="0"/>
                <a:cs typeface="Times New Roman" panose="02020603050405020304" pitchFamily="18" charset="0"/>
              </a:rPr>
              <a:t>31,974 in Ohio </a:t>
            </a:r>
            <a:r>
              <a:rPr lang="en-US" sz="2200" b="1" dirty="0">
                <a:solidFill>
                  <a:srgbClr val="4472C4"/>
                </a:solidFill>
                <a:latin typeface="Myriad Pro" panose="020B0503030403090204"/>
                <a:ea typeface="Calibri" panose="020F0502020204030204" pitchFamily="34" charset="0"/>
                <a:cs typeface="Times New Roman" panose="02020603050405020304" pitchFamily="18" charset="0"/>
              </a:rPr>
              <a:t>have been served through the SOR grant programs.</a:t>
            </a:r>
            <a:endParaRPr kumimoji="0" lang="en-US" sz="2200" b="1" i="0" u="none" strike="noStrike" kern="1200" cap="none" spc="0" normalizeH="0" baseline="0" noProof="0" dirty="0">
              <a:ln>
                <a:noFill/>
              </a:ln>
              <a:solidFill>
                <a:srgbClr val="4472C4"/>
              </a:solidFill>
              <a:effectLst/>
              <a:uLnTx/>
              <a:uFillTx/>
              <a:latin typeface="Myriad Pro" panose="020B05030304030902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CC892D2-CFC1-4DE2-92EC-555E05EC95E9}"/>
              </a:ext>
            </a:extLst>
          </p:cNvPr>
          <p:cNvPicPr>
            <a:picLocks noChangeAspect="1"/>
          </p:cNvPicPr>
          <p:nvPr/>
        </p:nvPicPr>
        <p:blipFill>
          <a:blip r:embed="rId3"/>
          <a:stretch>
            <a:fillRect/>
          </a:stretch>
        </p:blipFill>
        <p:spPr>
          <a:xfrm>
            <a:off x="1566040" y="2197572"/>
            <a:ext cx="9918881" cy="3949600"/>
          </a:xfrm>
          <a:prstGeom prst="rect">
            <a:avLst/>
          </a:prstGeom>
        </p:spPr>
      </p:pic>
      <p:sp>
        <p:nvSpPr>
          <p:cNvPr id="8" name="Content Placeholder 2">
            <a:extLst>
              <a:ext uri="{FF2B5EF4-FFF2-40B4-BE49-F238E27FC236}">
                <a16:creationId xmlns:a16="http://schemas.microsoft.com/office/drawing/2014/main" id="{229D9FC4-4C97-4E9A-A421-419DA7E60D28}"/>
              </a:ext>
            </a:extLst>
          </p:cNvPr>
          <p:cNvSpPr txBox="1">
            <a:spLocks/>
          </p:cNvSpPr>
          <p:nvPr/>
        </p:nvSpPr>
        <p:spPr>
          <a:xfrm>
            <a:off x="7654833" y="6486600"/>
            <a:ext cx="4537167" cy="38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200" dirty="0">
                <a:solidFill>
                  <a:schemeClr val="bg1"/>
                </a:solidFill>
                <a:latin typeface="Myriad Pro" panose="020B0503030403090204"/>
                <a:ea typeface="Calibri" panose="020F0502020204030204" pitchFamily="34" charset="0"/>
                <a:cs typeface="Times New Roman" panose="02020603050405020304" pitchFamily="18" charset="0"/>
              </a:rPr>
              <a:t>Source: SPARS data extracted 04.24.2022. Analysis by SAMHSA</a:t>
            </a:r>
          </a:p>
        </p:txBody>
      </p:sp>
    </p:spTree>
    <p:extLst>
      <p:ext uri="{BB962C8B-B14F-4D97-AF65-F5344CB8AC3E}">
        <p14:creationId xmlns:p14="http://schemas.microsoft.com/office/powerpoint/2010/main" val="36140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6283-794A-4A48-8B77-543B17F03AE9}"/>
              </a:ext>
            </a:extLst>
          </p:cNvPr>
          <p:cNvSpPr>
            <a:spLocks noGrp="1"/>
          </p:cNvSpPr>
          <p:nvPr>
            <p:ph type="title"/>
          </p:nvPr>
        </p:nvSpPr>
        <p:spPr>
          <a:xfrm>
            <a:off x="126123" y="179551"/>
            <a:ext cx="6258635" cy="799017"/>
          </a:xfrm>
        </p:spPr>
        <p:txBody>
          <a:bodyPr>
            <a:normAutofit/>
          </a:bodyPr>
          <a:lstStyle/>
          <a:p>
            <a:r>
              <a:rPr kumimoji="0" lang="en-US" sz="3600" b="1" i="0" u="none" strike="noStrike" kern="1200" cap="none" spc="0" normalizeH="0" baseline="0" noProof="0" dirty="0">
                <a:ln>
                  <a:noFill/>
                </a:ln>
                <a:solidFill>
                  <a:srgbClr val="FF9900"/>
                </a:solidFill>
                <a:effectLst/>
                <a:uLnTx/>
                <a:uFillTx/>
                <a:latin typeface="Myriad Pro Light" panose="020B0603030403020204" pitchFamily="34" charset="0"/>
                <a:ea typeface="+mj-ea"/>
                <a:cs typeface="+mj-cs"/>
              </a:rPr>
              <a:t>SOR</a:t>
            </a:r>
            <a:r>
              <a:rPr kumimoji="0" lang="en-US" sz="3600" b="1" i="0" u="none" strike="noStrike" kern="1200" cap="none" spc="0" normalizeH="0" baseline="0" noProof="0" dirty="0">
                <a:ln>
                  <a:noFill/>
                </a:ln>
                <a:solidFill>
                  <a:prstClr val="black"/>
                </a:solidFill>
                <a:effectLst/>
                <a:uLnTx/>
                <a:uFillTx/>
                <a:latin typeface="Myriad Pro Light" panose="020B0603030403020204" pitchFamily="34" charset="0"/>
                <a:ea typeface="+mj-ea"/>
                <a:cs typeface="+mj-cs"/>
              </a:rPr>
              <a:t>: Improving Mental Health</a:t>
            </a:r>
            <a:endParaRPr lang="en-US" sz="3600" dirty="0"/>
          </a:p>
        </p:txBody>
      </p:sp>
      <p:sp>
        <p:nvSpPr>
          <p:cNvPr id="8" name="Content Placeholder 2">
            <a:extLst>
              <a:ext uri="{FF2B5EF4-FFF2-40B4-BE49-F238E27FC236}">
                <a16:creationId xmlns:a16="http://schemas.microsoft.com/office/drawing/2014/main" id="{229D9FC4-4C97-4E9A-A421-419DA7E60D28}"/>
              </a:ext>
            </a:extLst>
          </p:cNvPr>
          <p:cNvSpPr txBox="1">
            <a:spLocks/>
          </p:cNvSpPr>
          <p:nvPr/>
        </p:nvSpPr>
        <p:spPr>
          <a:xfrm>
            <a:off x="7654833" y="6486600"/>
            <a:ext cx="4537167" cy="38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200" dirty="0">
                <a:solidFill>
                  <a:schemeClr val="bg1"/>
                </a:solidFill>
                <a:latin typeface="Myriad Pro" panose="020B0503030403090204"/>
                <a:ea typeface="Calibri" panose="020F0502020204030204" pitchFamily="34" charset="0"/>
                <a:cs typeface="Times New Roman" panose="02020603050405020304" pitchFamily="18" charset="0"/>
              </a:rPr>
              <a:t>Source: SPARS data extracted 04.24.2022. Analysis by SAMHSA</a:t>
            </a:r>
          </a:p>
        </p:txBody>
      </p:sp>
      <p:pic>
        <p:nvPicPr>
          <p:cNvPr id="6" name="Picture 5">
            <a:extLst>
              <a:ext uri="{FF2B5EF4-FFF2-40B4-BE49-F238E27FC236}">
                <a16:creationId xmlns:a16="http://schemas.microsoft.com/office/drawing/2014/main" id="{1843B741-2BE3-4264-AB6F-31209A960B86}"/>
              </a:ext>
            </a:extLst>
          </p:cNvPr>
          <p:cNvPicPr>
            <a:picLocks noChangeAspect="1"/>
          </p:cNvPicPr>
          <p:nvPr/>
        </p:nvPicPr>
        <p:blipFill>
          <a:blip r:embed="rId2"/>
          <a:stretch>
            <a:fillRect/>
          </a:stretch>
        </p:blipFill>
        <p:spPr>
          <a:xfrm>
            <a:off x="2198875" y="1221628"/>
            <a:ext cx="7763272" cy="4903591"/>
          </a:xfrm>
          <a:prstGeom prst="rect">
            <a:avLst/>
          </a:prstGeom>
        </p:spPr>
      </p:pic>
    </p:spTree>
    <p:extLst>
      <p:ext uri="{BB962C8B-B14F-4D97-AF65-F5344CB8AC3E}">
        <p14:creationId xmlns:p14="http://schemas.microsoft.com/office/powerpoint/2010/main" val="284823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1C67-7EF6-4E76-973C-E8E6AC3441F1}"/>
              </a:ext>
            </a:extLst>
          </p:cNvPr>
          <p:cNvSpPr>
            <a:spLocks noGrp="1"/>
          </p:cNvSpPr>
          <p:nvPr>
            <p:ph type="title"/>
          </p:nvPr>
        </p:nvSpPr>
        <p:spPr/>
        <p:txBody>
          <a:bodyPr/>
          <a:lstStyle/>
          <a:p>
            <a:r>
              <a:rPr lang="en-US" dirty="0"/>
              <a:t>More Information</a:t>
            </a:r>
          </a:p>
        </p:txBody>
      </p:sp>
    </p:spTree>
    <p:extLst>
      <p:ext uri="{BB962C8B-B14F-4D97-AF65-F5344CB8AC3E}">
        <p14:creationId xmlns:p14="http://schemas.microsoft.com/office/powerpoint/2010/main" val="344891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005B-0A53-4F71-81BA-99CD7AC51DF0}"/>
              </a:ext>
            </a:extLst>
          </p:cNvPr>
          <p:cNvSpPr>
            <a:spLocks noGrp="1"/>
          </p:cNvSpPr>
          <p:nvPr>
            <p:ph type="title"/>
          </p:nvPr>
        </p:nvSpPr>
        <p:spPr>
          <a:xfrm>
            <a:off x="645695" y="685967"/>
            <a:ext cx="10515600" cy="1086603"/>
          </a:xfrm>
        </p:spPr>
        <p:txBody>
          <a:bodyPr/>
          <a:lstStyle/>
          <a:p>
            <a:r>
              <a:rPr kumimoji="0" lang="en-US" sz="4400" b="1" i="0" u="none" strike="noStrike" kern="1200" cap="none" spc="0" normalizeH="0" baseline="0" noProof="0" dirty="0">
                <a:ln>
                  <a:noFill/>
                </a:ln>
                <a:solidFill>
                  <a:prstClr val="black"/>
                </a:solidFill>
                <a:effectLst/>
                <a:uLnTx/>
                <a:uFillTx/>
                <a:latin typeface="Myriad Pro Light" panose="020B0603030403020204"/>
              </a:rPr>
              <a:t>Purpose of the SOR 3.0 Funds</a:t>
            </a:r>
            <a:endParaRPr lang="en-US" b="1" dirty="0">
              <a:latin typeface="Myriad Pro Light" panose="020B0603030403020204"/>
            </a:endParaRPr>
          </a:p>
        </p:txBody>
      </p:sp>
      <p:sp>
        <p:nvSpPr>
          <p:cNvPr id="3" name="Content Placeholder 2">
            <a:extLst>
              <a:ext uri="{FF2B5EF4-FFF2-40B4-BE49-F238E27FC236}">
                <a16:creationId xmlns:a16="http://schemas.microsoft.com/office/drawing/2014/main" id="{F9089ACD-3B49-4368-9712-D0A6505017A9}"/>
              </a:ext>
            </a:extLst>
          </p:cNvPr>
          <p:cNvSpPr>
            <a:spLocks noGrp="1"/>
          </p:cNvSpPr>
          <p:nvPr>
            <p:ph idx="1"/>
          </p:nvPr>
        </p:nvSpPr>
        <p:spPr>
          <a:xfrm>
            <a:off x="1303421" y="2021513"/>
            <a:ext cx="10515600" cy="331277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yriad Pro  "/>
                <a:ea typeface="Calibri" panose="020F0502020204030204" pitchFamily="34" charset="0"/>
              </a:rPr>
              <a:t>Focus on building an Integrated Behavioral Health System Continuum of Care for individuals with OUD, stimulant use disorder, tobacco/nicotine dependency and Co-Occurring Disorders.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Myriad Pro  "/>
              <a:ea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yriad Pro  "/>
                <a:ea typeface="Calibri" panose="020F0502020204030204" pitchFamily="34" charset="0"/>
              </a:rPr>
              <a:t>The aim is to </a:t>
            </a:r>
            <a:r>
              <a:rPr kumimoji="0" lang="en-US" sz="2400" b="0" i="0" u="none" strike="noStrike" kern="1200" cap="none" spc="0" normalizeH="0" baseline="0" noProof="0" dirty="0">
                <a:ln>
                  <a:noFill/>
                </a:ln>
                <a:solidFill>
                  <a:srgbClr val="000000"/>
                </a:solidFill>
                <a:effectLst/>
                <a:uLnTx/>
                <a:uFillTx/>
                <a:latin typeface="Myriad Pro  "/>
                <a:ea typeface="Times New Roman" panose="02020603050405020304" pitchFamily="18" charset="0"/>
              </a:rPr>
              <a:t>build on a community system of care (prevention, early intervention, treatment and recovery support) that emphasizes service integration between physical health, emergency health care, behavioral health care, criminal justice and child welfare. </a:t>
            </a:r>
            <a:endParaRPr kumimoji="0" lang="en-US" sz="2400" b="0" i="0" u="none" strike="noStrike" kern="1200" cap="none" spc="0" normalizeH="0" baseline="0" noProof="0" dirty="0">
              <a:ln>
                <a:noFill/>
              </a:ln>
              <a:solidFill>
                <a:prstClr val="black"/>
              </a:solidFill>
              <a:effectLst/>
              <a:uLnTx/>
              <a:uFillTx/>
              <a:latin typeface="Myriad Pro  "/>
            </a:endParaRPr>
          </a:p>
          <a:p>
            <a:endParaRPr lang="en-US" dirty="0"/>
          </a:p>
        </p:txBody>
      </p:sp>
    </p:spTree>
    <p:extLst>
      <p:ext uri="{BB962C8B-B14F-4D97-AF65-F5344CB8AC3E}">
        <p14:creationId xmlns:p14="http://schemas.microsoft.com/office/powerpoint/2010/main" val="286130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D2729F-CAE8-414A-9FF9-3F0B9887E93D}"/>
              </a:ext>
            </a:extLst>
          </p:cNvPr>
          <p:cNvSpPr>
            <a:spLocks noGrp="1"/>
          </p:cNvSpPr>
          <p:nvPr>
            <p:ph type="title"/>
          </p:nvPr>
        </p:nvSpPr>
        <p:spPr>
          <a:xfrm>
            <a:off x="838200" y="557189"/>
            <a:ext cx="3374136" cy="5567891"/>
          </a:xfrm>
        </p:spPr>
        <p:txBody>
          <a:bodyPr>
            <a:normAutofit/>
          </a:bodyPr>
          <a:lstStyle/>
          <a:p>
            <a:r>
              <a:rPr lang="en-US" sz="5200" b="1" dirty="0"/>
              <a:t>State Opioid Response Grant 3.0</a:t>
            </a:r>
          </a:p>
        </p:txBody>
      </p:sp>
      <p:graphicFrame>
        <p:nvGraphicFramePr>
          <p:cNvPr id="6" name="Content Placeholder 3">
            <a:extLst>
              <a:ext uri="{FF2B5EF4-FFF2-40B4-BE49-F238E27FC236}">
                <a16:creationId xmlns:a16="http://schemas.microsoft.com/office/drawing/2014/main" id="{811AD88B-3EEE-A3B5-42EF-D61EDDB60218}"/>
              </a:ext>
            </a:extLst>
          </p:cNvPr>
          <p:cNvGraphicFramePr>
            <a:graphicFrameLocks noGrp="1"/>
          </p:cNvGraphicFramePr>
          <p:nvPr>
            <p:ph idx="1"/>
            <p:extLst>
              <p:ext uri="{D42A27DB-BD31-4B8C-83A1-F6EECF244321}">
                <p14:modId xmlns:p14="http://schemas.microsoft.com/office/powerpoint/2010/main" val="20012945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F9D9B211-63AA-409F-A2DC-7BB277059E13}"/>
              </a:ext>
            </a:extLst>
          </p:cNvPr>
          <p:cNvPicPr>
            <a:picLocks noChangeAspect="1"/>
          </p:cNvPicPr>
          <p:nvPr/>
        </p:nvPicPr>
        <p:blipFill>
          <a:blip r:embed="rId8"/>
          <a:stretch>
            <a:fillRect/>
          </a:stretch>
        </p:blipFill>
        <p:spPr>
          <a:xfrm>
            <a:off x="0" y="5772173"/>
            <a:ext cx="1314450" cy="1057275"/>
          </a:xfrm>
          <a:prstGeom prst="rect">
            <a:avLst/>
          </a:prstGeom>
        </p:spPr>
      </p:pic>
    </p:spTree>
    <p:extLst>
      <p:ext uri="{BB962C8B-B14F-4D97-AF65-F5344CB8AC3E}">
        <p14:creationId xmlns:p14="http://schemas.microsoft.com/office/powerpoint/2010/main" val="166543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3A362BC-4B78-4D79-A84C-1A41B9440D62}"/>
              </a:ext>
            </a:extLst>
          </p:cNvPr>
          <p:cNvSpPr>
            <a:spLocks noGrp="1"/>
          </p:cNvSpPr>
          <p:nvPr>
            <p:ph type="title" idx="4294967295"/>
          </p:nvPr>
        </p:nvSpPr>
        <p:spPr>
          <a:xfrm>
            <a:off x="934792" y="987907"/>
            <a:ext cx="3103808" cy="1595306"/>
          </a:xfrm>
        </p:spPr>
        <p:txBody>
          <a:bodyPr vert="horz" lIns="91440" tIns="45720" rIns="91440" bIns="45720" rtlCol="0" anchor="t">
            <a:normAutofit/>
          </a:bodyPr>
          <a:lstStyle/>
          <a:p>
            <a:pPr algn="r"/>
            <a:r>
              <a:rPr lang="en-US" sz="3600" b="1" kern="1200" dirty="0">
                <a:solidFill>
                  <a:schemeClr val="tx1"/>
                </a:solidFill>
                <a:latin typeface="+mj-lt"/>
                <a:ea typeface="+mj-ea"/>
                <a:cs typeface="+mj-cs"/>
              </a:rPr>
              <a:t>SOR 3.0</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Needs Assessment</a:t>
            </a:r>
          </a:p>
        </p:txBody>
      </p:sp>
      <p:sp>
        <p:nvSpPr>
          <p:cNvPr id="11" name="Content Placeholder 3">
            <a:extLst>
              <a:ext uri="{FF2B5EF4-FFF2-40B4-BE49-F238E27FC236}">
                <a16:creationId xmlns:a16="http://schemas.microsoft.com/office/drawing/2014/main" id="{0F53CB2D-677C-4B64-B3FD-09F4DA329416}"/>
              </a:ext>
            </a:extLst>
          </p:cNvPr>
          <p:cNvSpPr txBox="1">
            <a:spLocks/>
          </p:cNvSpPr>
          <p:nvPr/>
        </p:nvSpPr>
        <p:spPr>
          <a:xfrm>
            <a:off x="4418258" y="1015329"/>
            <a:ext cx="6858113" cy="514092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dirty="0">
                <a:ln>
                  <a:noFill/>
                </a:ln>
                <a:effectLst/>
                <a:uLnTx/>
                <a:uFillTx/>
              </a:rPr>
              <a:t>The scope of OUD and substance use disorders and overdose mortality in recent years</a:t>
            </a:r>
          </a:p>
          <a:p>
            <a:pPr marL="228600" marR="0" lvl="0" fontAlgn="auto">
              <a:spcBef>
                <a:spcPts val="1000"/>
              </a:spcBef>
              <a:spcAft>
                <a:spcPts val="0"/>
              </a:spcAft>
              <a:buClrTx/>
              <a:buSzTx/>
              <a:tabLst/>
              <a:defRPr/>
            </a:pPr>
            <a:r>
              <a:rPr kumimoji="0" lang="en-US" sz="2000" b="0" i="0" u="none" strike="noStrike" cap="none" spc="0" normalizeH="0" baseline="0" noProof="0" dirty="0">
                <a:ln>
                  <a:noFill/>
                </a:ln>
                <a:effectLst/>
                <a:uLnTx/>
                <a:uFillTx/>
              </a:rPr>
              <a:t>The strengths, unmet service needs, and critical gaps in Ohio’s service system across diverse racial, ethnic, geographic, and other demographic groups</a:t>
            </a:r>
          </a:p>
          <a:p>
            <a:pPr marL="228600" marR="0" lvl="0" fontAlgn="auto">
              <a:spcBef>
                <a:spcPts val="1000"/>
              </a:spcBef>
              <a:spcAft>
                <a:spcPts val="0"/>
              </a:spcAft>
              <a:buClrTx/>
              <a:buSzTx/>
              <a:tabLst/>
              <a:defRPr/>
            </a:pPr>
            <a:r>
              <a:rPr kumimoji="0" lang="en-US" sz="2000" b="0" i="0" u="none" strike="noStrike" cap="none" spc="0" normalizeH="0" baseline="0" noProof="0" dirty="0">
                <a:ln>
                  <a:noFill/>
                </a:ln>
                <a:effectLst/>
                <a:uLnTx/>
                <a:uFillTx/>
              </a:rPr>
              <a:t>Areas where opioid and stimulant misuse, substance use disorder, use of emergency medical resources for substance use such as hospitalization, and overdose are the most prevalent</a:t>
            </a:r>
          </a:p>
          <a:p>
            <a:r>
              <a:rPr lang="en-US" sz="2000" dirty="0"/>
              <a:t>The number and location of opioid treatment providers in the state, including Opioid Treatment Programs (OTPs) as well as DATA-waivered office-based opioid treatment providers</a:t>
            </a:r>
          </a:p>
          <a:p>
            <a:r>
              <a:rPr lang="en-US" sz="2000" dirty="0"/>
              <a:t>All existing activities and their funding sources in the state that address opioid and stimulant use prevention, harm reduction, treatment, and recovery activities and remaining gaps in these activities</a:t>
            </a:r>
          </a:p>
          <a:p>
            <a:pPr marL="228600" marR="0" lvl="0" fontAlgn="auto">
              <a:spcBef>
                <a:spcPts val="1000"/>
              </a:spcBef>
              <a:spcAft>
                <a:spcPts val="0"/>
              </a:spcAft>
              <a:buClrTx/>
              <a:buSzTx/>
              <a:tabLst/>
              <a:defRPr/>
            </a:pPr>
            <a:r>
              <a:rPr kumimoji="0" lang="en-US" sz="2000" b="0" i="0" u="none" strike="noStrike" cap="none" spc="0" normalizeH="0" baseline="0" noProof="0" dirty="0">
                <a:ln>
                  <a:noFill/>
                </a:ln>
                <a:effectLst/>
                <a:uLnTx/>
                <a:uFillTx/>
              </a:rPr>
              <a:t>Naloxone distribution and saturation plan</a:t>
            </a:r>
          </a:p>
        </p:txBody>
      </p:sp>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A744BE-1524-4292-B7A8-46113C2E3945}"/>
              </a:ext>
            </a:extLst>
          </p:cNvPr>
          <p:cNvPicPr>
            <a:picLocks noChangeAspect="1"/>
          </p:cNvPicPr>
          <p:nvPr/>
        </p:nvPicPr>
        <p:blipFill>
          <a:blip r:embed="rId3"/>
          <a:stretch>
            <a:fillRect/>
          </a:stretch>
        </p:blipFill>
        <p:spPr>
          <a:xfrm>
            <a:off x="0" y="5306277"/>
            <a:ext cx="1314450" cy="1057275"/>
          </a:xfrm>
          <a:prstGeom prst="rect">
            <a:avLst/>
          </a:prstGeom>
        </p:spPr>
      </p:pic>
      <p:sp>
        <p:nvSpPr>
          <p:cNvPr id="9" name="Content Placeholder 2">
            <a:extLst>
              <a:ext uri="{FF2B5EF4-FFF2-40B4-BE49-F238E27FC236}">
                <a16:creationId xmlns:a16="http://schemas.microsoft.com/office/drawing/2014/main" id="{405C1932-C8C5-4E1F-B675-58DB9AAAA3F8}"/>
              </a:ext>
            </a:extLst>
          </p:cNvPr>
          <p:cNvSpPr txBox="1">
            <a:spLocks/>
          </p:cNvSpPr>
          <p:nvPr/>
        </p:nvSpPr>
        <p:spPr>
          <a:xfrm>
            <a:off x="821374" y="2705487"/>
            <a:ext cx="3267555" cy="293552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Font typeface="Arial" panose="020B0604020202020204" pitchFamily="34" charset="0"/>
              <a:buNone/>
              <a:defRPr/>
            </a:pPr>
            <a:r>
              <a:rPr lang="en-US" sz="3000" b="1" dirty="0">
                <a:latin typeface="Myriad Pro" panose="020B0503030403090204"/>
                <a:ea typeface="Calibri" panose="020F0502020204030204" pitchFamily="34" charset="0"/>
                <a:cs typeface="Times New Roman" panose="02020603050405020304" pitchFamily="18" charset="0"/>
              </a:rPr>
              <a:t>Ohio has established data collection strategies for required elements of the needs assessment.  </a:t>
            </a:r>
          </a:p>
          <a:p>
            <a:pPr marL="0" indent="0" algn="r">
              <a:lnSpc>
                <a:spcPct val="150000"/>
              </a:lnSpc>
              <a:spcBef>
                <a:spcPts val="0"/>
              </a:spcBef>
              <a:buFont typeface="Arial" panose="020B0604020202020204" pitchFamily="34" charset="0"/>
              <a:buNone/>
              <a:defRPr/>
            </a:pPr>
            <a:r>
              <a:rPr lang="en-US" sz="3000" dirty="0">
                <a:solidFill>
                  <a:srgbClr val="4472C4"/>
                </a:solidFill>
                <a:latin typeface="Myriad Pro" panose="020B0503030403090204"/>
                <a:ea typeface="Calibri" panose="020F0502020204030204" pitchFamily="34" charset="0"/>
                <a:cs typeface="Times New Roman" panose="02020603050405020304" pitchFamily="18" charset="0"/>
              </a:rPr>
              <a:t>ODH Mortality, NSDUH, Publicly-funded Substance Use Disorder Billable Services (Claims), Ohio Substance Abuse Monitoring Network (OSAM), Waiting List, Emergency Department Visits for Suspected Drug Overdose (</a:t>
            </a:r>
            <a:r>
              <a:rPr lang="en-US" sz="3000" dirty="0" err="1">
                <a:solidFill>
                  <a:srgbClr val="4472C4"/>
                </a:solidFill>
                <a:latin typeface="Myriad Pro" panose="020B0503030403090204"/>
                <a:ea typeface="Calibri" panose="020F0502020204030204" pitchFamily="34" charset="0"/>
                <a:cs typeface="Times New Roman" panose="02020603050405020304" pitchFamily="18" charset="0"/>
              </a:rPr>
              <a:t>EpiCenter</a:t>
            </a:r>
            <a:r>
              <a:rPr lang="en-US" sz="3000" dirty="0">
                <a:solidFill>
                  <a:srgbClr val="4472C4"/>
                </a:solidFill>
                <a:latin typeface="Myriad Pro" panose="020B0503030403090204"/>
                <a:ea typeface="Calibri" panose="020F0502020204030204" pitchFamily="34" charset="0"/>
                <a:cs typeface="Times New Roman" panose="02020603050405020304" pitchFamily="18" charset="0"/>
              </a:rPr>
              <a:t>), OhioMHAS program and regulatory data, OAARS, PROFOUND Study and partnership with ODH and OSU</a:t>
            </a:r>
          </a:p>
          <a:p>
            <a:pPr marL="0" indent="0">
              <a:lnSpc>
                <a:spcPct val="150000"/>
              </a:lnSpc>
              <a:spcBef>
                <a:spcPts val="0"/>
              </a:spcBef>
              <a:buFont typeface="Arial" panose="020B0604020202020204" pitchFamily="34" charset="0"/>
              <a:buNone/>
              <a:defRPr/>
            </a:pPr>
            <a:endParaRPr lang="en-US" sz="2200" dirty="0">
              <a:solidFill>
                <a:srgbClr val="4472C4"/>
              </a:solidFill>
              <a:latin typeface="Myriad Pro" panose="020B050303040309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05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A362BC-4B78-4D79-A84C-1A41B9440D62}"/>
              </a:ext>
            </a:extLst>
          </p:cNvPr>
          <p:cNvSpPr>
            <a:spLocks noGrp="1"/>
          </p:cNvSpPr>
          <p:nvPr>
            <p:ph type="title"/>
          </p:nvPr>
        </p:nvSpPr>
        <p:spPr>
          <a:xfrm>
            <a:off x="1146669" y="1289146"/>
            <a:ext cx="3785255" cy="4279709"/>
          </a:xfrm>
        </p:spPr>
        <p:txBody>
          <a:bodyPr vert="horz" lIns="91440" tIns="45720" rIns="91440" bIns="45720" rtlCol="0" anchor="ctr">
            <a:normAutofit/>
          </a:bodyPr>
          <a:lstStyle/>
          <a:p>
            <a:r>
              <a:rPr lang="en-US" sz="7200" b="1" kern="1200" dirty="0">
                <a:solidFill>
                  <a:schemeClr val="accent5">
                    <a:lumMod val="75000"/>
                  </a:schemeClr>
                </a:solidFill>
                <a:latin typeface="Myriad Pro" panose="020B0503030403090204"/>
              </a:rPr>
              <a:t>SOR 3.0</a:t>
            </a:r>
            <a:br>
              <a:rPr lang="en-US" sz="8000" b="1" kern="1200" dirty="0">
                <a:solidFill>
                  <a:schemeClr val="accent5">
                    <a:lumMod val="75000"/>
                  </a:schemeClr>
                </a:solidFill>
                <a:latin typeface="Myriad Pro" panose="020B0503030403090204"/>
              </a:rPr>
            </a:br>
            <a:r>
              <a:rPr lang="en-US" sz="3200" b="1" kern="1200" dirty="0">
                <a:solidFill>
                  <a:schemeClr val="accent5">
                    <a:lumMod val="75000"/>
                  </a:schemeClr>
                </a:solidFill>
                <a:latin typeface="Myriad Pro" panose="020B0503030403090204"/>
              </a:rPr>
              <a:t>Strategic Plan</a:t>
            </a:r>
          </a:p>
        </p:txBody>
      </p:sp>
      <p:sp>
        <p:nvSpPr>
          <p:cNvPr id="11" name="Content Placeholder 3">
            <a:extLst>
              <a:ext uri="{FF2B5EF4-FFF2-40B4-BE49-F238E27FC236}">
                <a16:creationId xmlns:a16="http://schemas.microsoft.com/office/drawing/2014/main" id="{0F53CB2D-677C-4B64-B3FD-09F4DA329416}"/>
              </a:ext>
            </a:extLst>
          </p:cNvPr>
          <p:cNvSpPr txBox="1">
            <a:spLocks/>
          </p:cNvSpPr>
          <p:nvPr/>
        </p:nvSpPr>
        <p:spPr>
          <a:xfrm>
            <a:off x="5615905" y="1070768"/>
            <a:ext cx="5817219" cy="471646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en-US" sz="2400" dirty="0"/>
              <a:t>Identifying the most salient strategic plan objectives based on needs assessment, existing data sources, stakeholder input, and established plans.</a:t>
            </a:r>
          </a:p>
          <a:p>
            <a:pPr marL="457200" indent="-457200">
              <a:buFont typeface="Wingdings" panose="05000000000000000000" pitchFamily="2" charset="2"/>
              <a:buChar char="ü"/>
            </a:pPr>
            <a:r>
              <a:rPr lang="en-US" sz="2400" dirty="0"/>
              <a:t>Reviewing various data sources and plans on prevention, harm reduction,  treatment, and recovery in Ohio and gathering input from stakeholders to complete needs assessment</a:t>
            </a:r>
          </a:p>
          <a:p>
            <a:pPr marL="457200" indent="-457200">
              <a:buFont typeface="Wingdings" panose="05000000000000000000" pitchFamily="2" charset="2"/>
              <a:buChar char="ü"/>
            </a:pPr>
            <a:r>
              <a:rPr lang="en-US" sz="2400" dirty="0"/>
              <a:t>Including recommendations from the State Health Improvement Plan, Ohio Overdose Prevention Network, the OhioMHAS Strategic Plan, Cultural and Linguistic Competency Plan, Community Plans, and RecoveryOhio</a:t>
            </a:r>
          </a:p>
        </p:txBody>
      </p:sp>
      <p:cxnSp>
        <p:nvCxnSpPr>
          <p:cNvPr id="12" name="Straight Connector 11">
            <a:extLst>
              <a:ext uri="{FF2B5EF4-FFF2-40B4-BE49-F238E27FC236}">
                <a16:creationId xmlns:a16="http://schemas.microsoft.com/office/drawing/2014/main" id="{D0D1EEE5-CDCA-470D-8FA8-D35092AFF5BC}"/>
              </a:ext>
            </a:extLst>
          </p:cNvPr>
          <p:cNvCxnSpPr/>
          <p:nvPr/>
        </p:nvCxnSpPr>
        <p:spPr>
          <a:xfrm>
            <a:off x="5087566" y="1721796"/>
            <a:ext cx="0" cy="33365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883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854BBF-0A3E-49B0-9BCE-C1AFF858E96D}"/>
              </a:ext>
            </a:extLst>
          </p:cNvPr>
          <p:cNvSpPr>
            <a:spLocks noGrp="1"/>
          </p:cNvSpPr>
          <p:nvPr>
            <p:ph type="title"/>
          </p:nvPr>
        </p:nvSpPr>
        <p:spPr>
          <a:xfrm>
            <a:off x="838200" y="1975585"/>
            <a:ext cx="3038856" cy="2943555"/>
          </a:xfrm>
        </p:spPr>
        <p:txBody>
          <a:bodyPr vert="horz" lIns="91440" tIns="45720" rIns="91440" bIns="45720" rtlCol="0" anchor="ctr">
            <a:normAutofit fontScale="90000"/>
          </a:bodyPr>
          <a:lstStyle/>
          <a:p>
            <a:r>
              <a:rPr lang="en-US" sz="5400" b="1" kern="1200" dirty="0">
                <a:solidFill>
                  <a:schemeClr val="accent5">
                    <a:lumMod val="75000"/>
                  </a:schemeClr>
                </a:solidFill>
                <a:latin typeface="+mj-lt"/>
                <a:ea typeface="+mj-ea"/>
                <a:cs typeface="+mj-cs"/>
              </a:rPr>
              <a:t>DRAFT </a:t>
            </a:r>
            <a:br>
              <a:rPr lang="en-US" sz="5400" b="1" kern="1200" dirty="0">
                <a:solidFill>
                  <a:schemeClr val="accent5">
                    <a:lumMod val="75000"/>
                  </a:schemeClr>
                </a:solidFill>
                <a:latin typeface="+mj-lt"/>
                <a:ea typeface="+mj-ea"/>
                <a:cs typeface="+mj-cs"/>
              </a:rPr>
            </a:br>
            <a:r>
              <a:rPr lang="en-US" sz="5400" b="1" kern="1200" dirty="0">
                <a:solidFill>
                  <a:schemeClr val="accent5">
                    <a:lumMod val="75000"/>
                  </a:schemeClr>
                </a:solidFill>
                <a:latin typeface="+mj-lt"/>
                <a:ea typeface="+mj-ea"/>
                <a:cs typeface="+mj-cs"/>
              </a:rPr>
              <a:t>SOR Strategic Plan Goals </a:t>
            </a:r>
            <a:r>
              <a:rPr lang="en-US" sz="1600" b="1" kern="1200" dirty="0">
                <a:solidFill>
                  <a:schemeClr val="accent5">
                    <a:lumMod val="75000"/>
                  </a:schemeClr>
                </a:solidFill>
                <a:latin typeface="+mj-lt"/>
                <a:ea typeface="+mj-ea"/>
                <a:cs typeface="+mj-cs"/>
              </a:rPr>
              <a:t> </a:t>
            </a:r>
            <a:r>
              <a:rPr lang="en-US" sz="1800" b="1" i="1" kern="1200" dirty="0">
                <a:latin typeface="+mj-lt"/>
                <a:ea typeface="+mj-ea"/>
                <a:cs typeface="+mj-cs"/>
              </a:rPr>
              <a:t>Draft as of June 12, 2022</a:t>
            </a:r>
            <a:endParaRPr lang="en-US" sz="1600" i="1" kern="1200" dirty="0">
              <a:latin typeface="+mj-lt"/>
              <a:ea typeface="+mj-ea"/>
              <a:cs typeface="+mj-cs"/>
            </a:endParaRPr>
          </a:p>
        </p:txBody>
      </p:sp>
      <p:graphicFrame>
        <p:nvGraphicFramePr>
          <p:cNvPr id="13" name="Content Placeholder 2">
            <a:extLst>
              <a:ext uri="{FF2B5EF4-FFF2-40B4-BE49-F238E27FC236}">
                <a16:creationId xmlns:a16="http://schemas.microsoft.com/office/drawing/2014/main" id="{B633A151-A7D3-02E5-EB32-4089D64AD2E3}"/>
              </a:ext>
            </a:extLst>
          </p:cNvPr>
          <p:cNvGraphicFramePr>
            <a:graphicFrameLocks noGrp="1"/>
          </p:cNvGraphicFramePr>
          <p:nvPr>
            <p:ph idx="4294967295"/>
            <p:extLst>
              <p:ext uri="{D42A27DB-BD31-4B8C-83A1-F6EECF244321}">
                <p14:modId xmlns:p14="http://schemas.microsoft.com/office/powerpoint/2010/main" val="3833678220"/>
              </p:ext>
            </p:extLst>
          </p:nvPr>
        </p:nvGraphicFramePr>
        <p:xfrm>
          <a:off x="4029846" y="476357"/>
          <a:ext cx="7361237" cy="594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3">
            <a:extLst>
              <a:ext uri="{FF2B5EF4-FFF2-40B4-BE49-F238E27FC236}">
                <a16:creationId xmlns:a16="http://schemas.microsoft.com/office/drawing/2014/main" id="{0F53CB2D-677C-4B64-B3FD-09F4DA329416}"/>
              </a:ext>
            </a:extLst>
          </p:cNvPr>
          <p:cNvSpPr txBox="1">
            <a:spLocks/>
          </p:cNvSpPr>
          <p:nvPr/>
        </p:nvSpPr>
        <p:spPr>
          <a:xfrm>
            <a:off x="838200" y="1839074"/>
            <a:ext cx="10552883" cy="46247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Myriad Pro Light" panose="020B0603030403020204"/>
              <a:ea typeface="+mn-ea"/>
              <a:cs typeface="+mn-cs"/>
            </a:endParaRPr>
          </a:p>
        </p:txBody>
      </p:sp>
      <p:sp>
        <p:nvSpPr>
          <p:cNvPr id="6" name="TextBox 5">
            <a:extLst>
              <a:ext uri="{FF2B5EF4-FFF2-40B4-BE49-F238E27FC236}">
                <a16:creationId xmlns:a16="http://schemas.microsoft.com/office/drawing/2014/main" id="{7943CCF8-1D41-4AC2-B94C-52E6276B73D2}"/>
              </a:ext>
            </a:extLst>
          </p:cNvPr>
          <p:cNvSpPr txBox="1"/>
          <p:nvPr/>
        </p:nvSpPr>
        <p:spPr>
          <a:xfrm>
            <a:off x="4053659" y="502920"/>
            <a:ext cx="536629" cy="594285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7078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a:extLst>
              <a:ext uri="{FF2B5EF4-FFF2-40B4-BE49-F238E27FC236}">
                <a16:creationId xmlns:a16="http://schemas.microsoft.com/office/drawing/2014/main" id="{1AA6B4CD-6EDC-4B55-8249-7E05D833562C}"/>
              </a:ext>
            </a:extLst>
          </p:cNvPr>
          <p:cNvGraphicFramePr/>
          <p:nvPr>
            <p:extLst>
              <p:ext uri="{D42A27DB-BD31-4B8C-83A1-F6EECF244321}">
                <p14:modId xmlns:p14="http://schemas.microsoft.com/office/powerpoint/2010/main" val="2229958280"/>
              </p:ext>
            </p:extLst>
          </p:nvPr>
        </p:nvGraphicFramePr>
        <p:xfrm>
          <a:off x="0" y="2376652"/>
          <a:ext cx="3657601" cy="2104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ject 6">
            <a:extLst>
              <a:ext uri="{FF2B5EF4-FFF2-40B4-BE49-F238E27FC236}">
                <a16:creationId xmlns:a16="http://schemas.microsoft.com/office/drawing/2014/main" id="{5A48F41B-8C13-4952-9DBC-9F4F2B6FC7DF}"/>
              </a:ext>
            </a:extLst>
          </p:cNvPr>
          <p:cNvSpPr txBox="1"/>
          <p:nvPr/>
        </p:nvSpPr>
        <p:spPr>
          <a:xfrm>
            <a:off x="3785936" y="2043811"/>
            <a:ext cx="8005009" cy="2770374"/>
          </a:xfrm>
          <a:prstGeom prst="rect">
            <a:avLst/>
          </a:prstGeom>
          <a:noFill/>
          <a:ln>
            <a:solidFill>
              <a:schemeClr val="accent2"/>
            </a:solidFill>
          </a:ln>
        </p:spPr>
        <p:txBody>
          <a:bodyPr vert="horz" wrap="square" lIns="0" tIns="0" rIns="0" bIns="0" rtlCol="0">
            <a:spAutoFit/>
          </a:bodyPr>
          <a:lstStyle/>
          <a:p>
            <a:pPr marL="426720">
              <a:lnSpc>
                <a:spcPts val="2620"/>
              </a:lnSpc>
              <a:spcAft>
                <a:spcPts val="600"/>
              </a:spcAft>
              <a:tabLst>
                <a:tab pos="655320" algn="l"/>
                <a:tab pos="655955" algn="l"/>
              </a:tabLst>
              <a:defRPr/>
            </a:pPr>
            <a:endParaRPr lang="en-US" sz="2000" b="1" spc="-10" dirty="0">
              <a:latin typeface="Myriad Pro  "/>
              <a:cs typeface="Segoe UI Light"/>
            </a:endParaRPr>
          </a:p>
          <a:p>
            <a:pPr marL="426720">
              <a:lnSpc>
                <a:spcPts val="2620"/>
              </a:lnSpc>
              <a:spcAft>
                <a:spcPts val="600"/>
              </a:spcAft>
              <a:tabLst>
                <a:tab pos="655320" algn="l"/>
                <a:tab pos="655955" algn="l"/>
              </a:tabLst>
              <a:defRPr/>
            </a:pPr>
            <a:r>
              <a:rPr lang="en-US" sz="2000" b="1" spc="-10" dirty="0">
                <a:latin typeface="Myriad Pro  "/>
                <a:cs typeface="Segoe UI Light"/>
              </a:rPr>
              <a:t>Complete Link</a:t>
            </a:r>
            <a:r>
              <a:rPr lang="en-US" sz="2000" b="1" spc="-10" dirty="0">
                <a:solidFill>
                  <a:prstClr val="black"/>
                </a:solidFill>
                <a:latin typeface="Myriad Pro  "/>
                <a:cs typeface="Segoe UI Light"/>
              </a:rPr>
              <a:t>: </a:t>
            </a:r>
            <a:r>
              <a:rPr lang="en-US" sz="2000" b="1" u="sng" dirty="0">
                <a:solidFill>
                  <a:srgbClr val="000000"/>
                </a:solidFill>
                <a:latin typeface="Myriad Pro  "/>
                <a:ea typeface="Times New Roman" panose="02020603050405020304" pitchFamily="18" charset="0"/>
                <a:hlinkClick r:id="rId8"/>
              </a:rPr>
              <a:t>https://www.surveymonkey.com/r/7X26PHF</a:t>
            </a:r>
            <a:endParaRPr lang="en-US" sz="2000" b="1" u="sng" dirty="0">
              <a:solidFill>
                <a:prstClr val="black"/>
              </a:solidFill>
              <a:latin typeface="Myriad Pro  "/>
              <a:ea typeface="Times New Roman" panose="02020603050405020304" pitchFamily="18" charset="0"/>
              <a:cs typeface="Segoe UI Light"/>
            </a:endParaRPr>
          </a:p>
          <a:p>
            <a:pPr marL="426720">
              <a:lnSpc>
                <a:spcPts val="2620"/>
              </a:lnSpc>
              <a:spcAft>
                <a:spcPts val="600"/>
              </a:spcAft>
              <a:tabLst>
                <a:tab pos="655320" algn="l"/>
                <a:tab pos="655955" algn="l"/>
              </a:tabLst>
              <a:defRPr/>
            </a:pPr>
            <a:endParaRPr lang="en-US" sz="2000" b="1" spc="-5" dirty="0">
              <a:latin typeface="Myriad Pro  "/>
              <a:cs typeface="Segoe UI Light"/>
            </a:endParaRPr>
          </a:p>
          <a:p>
            <a:pPr marL="426720">
              <a:lnSpc>
                <a:spcPts val="2620"/>
              </a:lnSpc>
              <a:spcAft>
                <a:spcPts val="600"/>
              </a:spcAft>
              <a:tabLst>
                <a:tab pos="655320" algn="l"/>
                <a:tab pos="655955" algn="l"/>
              </a:tabLst>
              <a:defRPr/>
            </a:pPr>
            <a:r>
              <a:rPr lang="en-US" sz="2000" b="1" spc="-5" dirty="0">
                <a:latin typeface="Myriad Pro  "/>
                <a:cs typeface="Segoe UI Light"/>
              </a:rPr>
              <a:t>Email to the SOR 3 mailbox:  </a:t>
            </a:r>
            <a:r>
              <a:rPr lang="en-US" sz="2000" b="1" spc="-5" dirty="0">
                <a:solidFill>
                  <a:prstClr val="black"/>
                </a:solidFill>
                <a:latin typeface="Myriad Pro  "/>
                <a:cs typeface="Segoe UI Light"/>
                <a:hlinkClick r:id="rId9"/>
              </a:rPr>
              <a:t>SOR3@mha.ohio.gov</a:t>
            </a:r>
            <a:r>
              <a:rPr lang="en-US" sz="2000" b="1" spc="-5" dirty="0">
                <a:solidFill>
                  <a:prstClr val="black"/>
                </a:solidFill>
                <a:latin typeface="Myriad Pro  "/>
                <a:cs typeface="Segoe UI Light"/>
              </a:rPr>
              <a:t> </a:t>
            </a:r>
          </a:p>
          <a:p>
            <a:pPr marL="426720">
              <a:lnSpc>
                <a:spcPts val="2620"/>
              </a:lnSpc>
              <a:spcAft>
                <a:spcPts val="600"/>
              </a:spcAft>
              <a:tabLst>
                <a:tab pos="655320" algn="l"/>
                <a:tab pos="655955" algn="l"/>
              </a:tabLst>
              <a:defRPr/>
            </a:pPr>
            <a:endParaRPr lang="en-US" sz="2000" b="1" spc="-10" dirty="0">
              <a:latin typeface="Myriad Pro  "/>
              <a:cs typeface="Segoe UI Light"/>
            </a:endParaRPr>
          </a:p>
          <a:p>
            <a:pPr marL="426720">
              <a:lnSpc>
                <a:spcPts val="2620"/>
              </a:lnSpc>
              <a:spcAft>
                <a:spcPts val="600"/>
              </a:spcAft>
              <a:tabLst>
                <a:tab pos="655320" algn="l"/>
                <a:tab pos="655955" algn="l"/>
              </a:tabLst>
              <a:defRPr/>
            </a:pPr>
            <a:r>
              <a:rPr lang="en-US" sz="2000" b="1" spc="-10" dirty="0">
                <a:latin typeface="Myriad Pro  "/>
                <a:cs typeface="Segoe UI Light"/>
              </a:rPr>
              <a:t>Due by June 20th at noon</a:t>
            </a:r>
          </a:p>
          <a:p>
            <a:pPr marL="426720">
              <a:lnSpc>
                <a:spcPts val="2620"/>
              </a:lnSpc>
              <a:spcAft>
                <a:spcPts val="600"/>
              </a:spcAft>
              <a:tabLst>
                <a:tab pos="655320" algn="l"/>
                <a:tab pos="655955" algn="l"/>
              </a:tabLst>
              <a:defRPr/>
            </a:pPr>
            <a:endParaRPr lang="en-US" sz="2000" b="1" spc="-10" dirty="0">
              <a:latin typeface="Myriad Pro  "/>
              <a:cs typeface="Segoe UI Light"/>
            </a:endParaRPr>
          </a:p>
        </p:txBody>
      </p:sp>
    </p:spTree>
    <p:extLst>
      <p:ext uri="{BB962C8B-B14F-4D97-AF65-F5344CB8AC3E}">
        <p14:creationId xmlns:p14="http://schemas.microsoft.com/office/powerpoint/2010/main" val="196613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90BA379-2933-4644-88CA-68742BF3DE4E}"/>
              </a:ext>
            </a:extLst>
          </p:cNvPr>
          <p:cNvSpPr>
            <a:spLocks noGrp="1"/>
          </p:cNvSpPr>
          <p:nvPr>
            <p:ph type="ctrTitle"/>
          </p:nvPr>
        </p:nvSpPr>
        <p:spPr/>
        <p:txBody>
          <a:bodyPr>
            <a:normAutofit fontScale="90000"/>
          </a:bodyPr>
          <a:lstStyle/>
          <a:p>
            <a:r>
              <a:rPr lang="en-US" sz="6600" b="1" dirty="0"/>
              <a:t>Data on Addiction in Ohio</a:t>
            </a:r>
          </a:p>
        </p:txBody>
      </p:sp>
    </p:spTree>
    <p:extLst>
      <p:ext uri="{BB962C8B-B14F-4D97-AF65-F5344CB8AC3E}">
        <p14:creationId xmlns:p14="http://schemas.microsoft.com/office/powerpoint/2010/main" val="23640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DFFCB-4C58-4D72-AC05-3FA295678E44}"/>
              </a:ext>
            </a:extLst>
          </p:cNvPr>
          <p:cNvPicPr>
            <a:picLocks noChangeAspect="1"/>
          </p:cNvPicPr>
          <p:nvPr/>
        </p:nvPicPr>
        <p:blipFill>
          <a:blip r:embed="rId3"/>
          <a:stretch>
            <a:fillRect/>
          </a:stretch>
        </p:blipFill>
        <p:spPr>
          <a:xfrm>
            <a:off x="1431016" y="1663716"/>
            <a:ext cx="9329963" cy="4380339"/>
          </a:xfrm>
          <a:prstGeom prst="rect">
            <a:avLst/>
          </a:prstGeom>
        </p:spPr>
      </p:pic>
      <p:sp>
        <p:nvSpPr>
          <p:cNvPr id="6" name="TextBox 5">
            <a:extLst>
              <a:ext uri="{FF2B5EF4-FFF2-40B4-BE49-F238E27FC236}">
                <a16:creationId xmlns:a16="http://schemas.microsoft.com/office/drawing/2014/main" id="{7775FD22-C89D-4C8B-8C3B-574D51D1EE76}"/>
              </a:ext>
            </a:extLst>
          </p:cNvPr>
          <p:cNvSpPr txBox="1"/>
          <p:nvPr/>
        </p:nvSpPr>
        <p:spPr>
          <a:xfrm>
            <a:off x="-2" y="6387327"/>
            <a:ext cx="6096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Centers for Disease Control and Prevention, National Center for Health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Accessed from CDC WONDER on 02.11.2022.</a:t>
            </a:r>
          </a:p>
        </p:txBody>
      </p:sp>
      <p:sp>
        <p:nvSpPr>
          <p:cNvPr id="8" name="Title 2">
            <a:extLst>
              <a:ext uri="{FF2B5EF4-FFF2-40B4-BE49-F238E27FC236}">
                <a16:creationId xmlns:a16="http://schemas.microsoft.com/office/drawing/2014/main" id="{0CED8F39-B30A-4782-864F-4313D9FEC3B9}"/>
              </a:ext>
            </a:extLst>
          </p:cNvPr>
          <p:cNvSpPr txBox="1">
            <a:spLocks/>
          </p:cNvSpPr>
          <p:nvPr/>
        </p:nvSpPr>
        <p:spPr>
          <a:xfrm>
            <a:off x="390329" y="275527"/>
            <a:ext cx="11411338" cy="11366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Top 10 States by Age-Adjusted Rate of Unintentional Drug Overdose Death, 2020</a:t>
            </a:r>
          </a:p>
        </p:txBody>
      </p:sp>
      <p:pic>
        <p:nvPicPr>
          <p:cNvPr id="5" name="Picture 4">
            <a:extLst>
              <a:ext uri="{FF2B5EF4-FFF2-40B4-BE49-F238E27FC236}">
                <a16:creationId xmlns:a16="http://schemas.microsoft.com/office/drawing/2014/main" id="{89A18C66-8F92-4488-A34A-651F9CE7C172}"/>
              </a:ext>
            </a:extLst>
          </p:cNvPr>
          <p:cNvPicPr>
            <a:picLocks noChangeAspect="1"/>
          </p:cNvPicPr>
          <p:nvPr/>
        </p:nvPicPr>
        <p:blipFill>
          <a:blip r:embed="rId4"/>
          <a:stretch>
            <a:fillRect/>
          </a:stretch>
        </p:blipFill>
        <p:spPr>
          <a:xfrm>
            <a:off x="10842577" y="5791717"/>
            <a:ext cx="1314450" cy="1057275"/>
          </a:xfrm>
          <a:prstGeom prst="rect">
            <a:avLst/>
          </a:prstGeom>
        </p:spPr>
      </p:pic>
    </p:spTree>
    <p:extLst>
      <p:ext uri="{BB962C8B-B14F-4D97-AF65-F5344CB8AC3E}">
        <p14:creationId xmlns:p14="http://schemas.microsoft.com/office/powerpoint/2010/main" val="32798396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57565A"/>
      </a:dk2>
      <a:lt2>
        <a:srgbClr val="E7E6E6"/>
      </a:lt2>
      <a:accent1>
        <a:srgbClr val="811427"/>
      </a:accent1>
      <a:accent2>
        <a:srgbClr val="CF202F"/>
      </a:accent2>
      <a:accent3>
        <a:srgbClr val="A5A5A5"/>
      </a:accent3>
      <a:accent4>
        <a:srgbClr val="F6BD17"/>
      </a:accent4>
      <a:accent5>
        <a:srgbClr val="71A9DB"/>
      </a:accent5>
      <a:accent6>
        <a:srgbClr val="C1D32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57565A"/>
      </a:dk2>
      <a:lt2>
        <a:srgbClr val="E7E6E6"/>
      </a:lt2>
      <a:accent1>
        <a:srgbClr val="811427"/>
      </a:accent1>
      <a:accent2>
        <a:srgbClr val="CF202F"/>
      </a:accent2>
      <a:accent3>
        <a:srgbClr val="A5A5A5"/>
      </a:accent3>
      <a:accent4>
        <a:srgbClr val="F6BD17"/>
      </a:accent4>
      <a:accent5>
        <a:srgbClr val="71A9DB"/>
      </a:accent5>
      <a:accent6>
        <a:srgbClr val="C1D32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3C6625E83FD84ABAEF7AB1FEA59914" ma:contentTypeVersion="5" ma:contentTypeDescription="Create a new document." ma:contentTypeScope="" ma:versionID="fc5711d283b57dcaebc9086730b6e8f1">
  <xsd:schema xmlns:xsd="http://www.w3.org/2001/XMLSchema" xmlns:xs="http://www.w3.org/2001/XMLSchema" xmlns:p="http://schemas.microsoft.com/office/2006/metadata/properties" xmlns:ns3="2ef922f6-a8bf-4418-8aa3-9747e63231f6" xmlns:ns4="bbe42028-6022-4c37-a1ea-487b1539a4cd" targetNamespace="http://schemas.microsoft.com/office/2006/metadata/properties" ma:root="true" ma:fieldsID="0ed2fc517a036d68595aeb2b6cd60666" ns3:_="" ns4:_="">
    <xsd:import namespace="2ef922f6-a8bf-4418-8aa3-9747e63231f6"/>
    <xsd:import namespace="bbe42028-6022-4c37-a1ea-487b1539a4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922f6-a8bf-4418-8aa3-9747e6323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e42028-6022-4c37-a1ea-487b1539a4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99FB0A-BC73-4DEB-94EB-EAA664107721}">
  <ds:schemaRefs>
    <ds:schemaRef ds:uri="http://schemas.microsoft.com/sharepoint/v3/contenttype/forms"/>
  </ds:schemaRefs>
</ds:datastoreItem>
</file>

<file path=customXml/itemProps2.xml><?xml version="1.0" encoding="utf-8"?>
<ds:datastoreItem xmlns:ds="http://schemas.openxmlformats.org/officeDocument/2006/customXml" ds:itemID="{0B3FE755-D1C8-4B19-BFA7-E93F3E609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922f6-a8bf-4418-8aa3-9747e63231f6"/>
    <ds:schemaRef ds:uri="bbe42028-6022-4c37-a1ea-487b1539a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789843-C846-4BF6-88AD-A4CEA04D98DF}">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2ef922f6-a8bf-4418-8aa3-9747e63231f6"/>
    <ds:schemaRef ds:uri="http://purl.org/dc/dcmitype/"/>
    <ds:schemaRef ds:uri="bbe42028-6022-4c37-a1ea-487b1539a4cd"/>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4785</TotalTime>
  <Words>1485</Words>
  <Application>Microsoft Office PowerPoint</Application>
  <PresentationFormat>Widescreen</PresentationFormat>
  <Paragraphs>102</Paragraphs>
  <Slides>19</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Garamond</vt:lpstr>
      <vt:lpstr>Myriad Pro</vt:lpstr>
      <vt:lpstr>Myriad Pro  </vt:lpstr>
      <vt:lpstr>Myriad Pro Light</vt:lpstr>
      <vt:lpstr>Wingdings</vt:lpstr>
      <vt:lpstr>1_Office Theme</vt:lpstr>
      <vt:lpstr>Office Theme</vt:lpstr>
      <vt:lpstr>2_Office Theme</vt:lpstr>
      <vt:lpstr>RecoveryOhio Advisory Committee  State Opioid Response - SOR 3.0 Update</vt:lpstr>
      <vt:lpstr>Purpose of the SOR 3.0 Funds</vt:lpstr>
      <vt:lpstr>State Opioid Response Grant 3.0</vt:lpstr>
      <vt:lpstr>SOR 3.0 Needs Assessment</vt:lpstr>
      <vt:lpstr>SOR 3.0 Strategic Plan</vt:lpstr>
      <vt:lpstr>DRAFT  SOR Strategic Plan Goals  Draft as of June 12, 2022</vt:lpstr>
      <vt:lpstr>PowerPoint Presentation</vt:lpstr>
      <vt:lpstr>Data on Addiction in Ohio</vt:lpstr>
      <vt:lpstr>PowerPoint Presentation</vt:lpstr>
      <vt:lpstr>PowerPoint Presentation</vt:lpstr>
      <vt:lpstr>PowerPoint Presentation</vt:lpstr>
      <vt:lpstr>PowerPoint Presentation</vt:lpstr>
      <vt:lpstr>PowerPoint Presentation</vt:lpstr>
      <vt:lpstr>Emergency Department Visits for Suspected Drug Overdose Among Ohio Residents Ages 11 Years and Older</vt:lpstr>
      <vt:lpstr>PowerPoint Presentation</vt:lpstr>
      <vt:lpstr>SOR Outcomes to Date</vt:lpstr>
      <vt:lpstr>State Opioid Response SOR: Increasing Healthy Behaviors</vt:lpstr>
      <vt:lpstr>SOR: Improving Mental Health</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 3.0 Needs Assessment</dc:title>
  <dc:creator>Werhan, Luke</dc:creator>
  <cp:lastModifiedBy>Vincent Coleman</cp:lastModifiedBy>
  <cp:revision>89</cp:revision>
  <dcterms:created xsi:type="dcterms:W3CDTF">2022-06-06T11:53:09Z</dcterms:created>
  <dcterms:modified xsi:type="dcterms:W3CDTF">2022-07-05T14:46:04Z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0x010100C53C6625E83FD84ABAEF7AB1FEA59914</vt:lpwstr>
  </property>
</Properties>
</file>